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9" r:id="rId1"/>
  </p:sldMasterIdLst>
  <p:sldIdLst>
    <p:sldId id="256" r:id="rId2"/>
    <p:sldId id="262" r:id="rId3"/>
    <p:sldId id="257" r:id="rId4"/>
    <p:sldId id="258" r:id="rId5"/>
    <p:sldId id="259" r:id="rId6"/>
    <p:sldId id="260"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0" d="100"/>
          <a:sy n="90" d="100"/>
        </p:scale>
        <p:origin x="139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2A1734-26A5-60B8-6977-D81E5B88561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D855EEF-ABA7-C274-1763-F661F4B4D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B7CE59D-D518-D0E5-3A5D-E6C502728198}"/>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5" name="フッター プレースホルダー 4">
            <a:extLst>
              <a:ext uri="{FF2B5EF4-FFF2-40B4-BE49-F238E27FC236}">
                <a16:creationId xmlns:a16="http://schemas.microsoft.com/office/drawing/2014/main" id="{700BD221-EE8F-C220-6625-D7FE3C7E9C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6F5C5D-40DE-7250-F49C-28896928F9EE}"/>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12324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5D7C47-1C29-EF9F-7B05-84CA914C4CD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DA0B07D-E793-9EBF-165E-2AD2E6E0C9B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1B99A5-CEAC-F1DB-C62F-0E903FDA1EF2}"/>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5" name="フッター プレースホルダー 4">
            <a:extLst>
              <a:ext uri="{FF2B5EF4-FFF2-40B4-BE49-F238E27FC236}">
                <a16:creationId xmlns:a16="http://schemas.microsoft.com/office/drawing/2014/main" id="{C9CBB223-422E-555C-0E06-6230BE4CD2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D67876-FADE-CCBE-EB65-063E562FB977}"/>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1325784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715C1E6-0AA1-4DDD-513A-65DEA119E73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BE95C3D-F2C8-114D-E870-BAD21C999F2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581C22-4C24-C721-553C-674816269CF6}"/>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5" name="フッター プレースホルダー 4">
            <a:extLst>
              <a:ext uri="{FF2B5EF4-FFF2-40B4-BE49-F238E27FC236}">
                <a16:creationId xmlns:a16="http://schemas.microsoft.com/office/drawing/2014/main" id="{75D93B6B-4494-6D92-9DAB-E114BCB7A1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4DF65A-E956-DBAC-78BA-B843B3E009F6}"/>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2714422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62ADF6-FBAF-402E-9634-35035AAE47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6BB3AA-89E7-FC8B-25A5-1E1F5D3B700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EF2ACB-21B4-11E5-3EA6-C766D6AE7C41}"/>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5" name="フッター プレースホルダー 4">
            <a:extLst>
              <a:ext uri="{FF2B5EF4-FFF2-40B4-BE49-F238E27FC236}">
                <a16:creationId xmlns:a16="http://schemas.microsoft.com/office/drawing/2014/main" id="{B97FE2E3-8991-8DC9-9386-1245970B3F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3C7A56-A799-7800-C11A-CECF3420FB30}"/>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49899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8995D1-5670-7399-9434-2CDB3F9F80E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AE15D9-40DD-5EA4-5850-3D0190CFA7B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3507736-EB69-2054-1675-0BB583D9C2B5}"/>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5" name="フッター プレースホルダー 4">
            <a:extLst>
              <a:ext uri="{FF2B5EF4-FFF2-40B4-BE49-F238E27FC236}">
                <a16:creationId xmlns:a16="http://schemas.microsoft.com/office/drawing/2014/main" id="{0E4BD3DD-472B-C8DD-07FF-907A7EE1D0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AEC00CC-0112-90F0-E280-74C166E017CB}"/>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219821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2798D6-8E77-21E9-AD9E-42F2A59405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FE77A91-4AEE-6D0A-B5F6-C9F9E733552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12679EF-6B8A-3A7F-E681-44E828B0F10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047F0C0-5DFA-AC15-92F7-B1C3D8F519BB}"/>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6" name="フッター プレースホルダー 5">
            <a:extLst>
              <a:ext uri="{FF2B5EF4-FFF2-40B4-BE49-F238E27FC236}">
                <a16:creationId xmlns:a16="http://schemas.microsoft.com/office/drawing/2014/main" id="{2C3803B9-ADDA-91DA-4A9C-57F41C46A0D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EFA8C4-F5AE-F7E4-F19E-7B582EC20912}"/>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95246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EE4A8F-955C-DBD5-625F-27A0F3902C9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18883D0-C798-D689-1FF3-A2F2893F73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E5D9798-4FCC-5238-1FFC-79C76C29501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457BCD1-C60D-9576-F709-0CD32B625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ACBE472-FEC6-78BB-7337-CBC53D453E5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89883F1-2488-876D-2AAD-C2C99BF2CEBD}"/>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8" name="フッター プレースホルダー 7">
            <a:extLst>
              <a:ext uri="{FF2B5EF4-FFF2-40B4-BE49-F238E27FC236}">
                <a16:creationId xmlns:a16="http://schemas.microsoft.com/office/drawing/2014/main" id="{F5F3B20F-F972-C0B3-B760-9168188B218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65EC533-6943-0338-6CF6-BC1CA71746CB}"/>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275314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FDA2C3-D92A-3F7B-6638-B25FCCC685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FA7A61C-09E7-35BD-77B5-86F21684BCA5}"/>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4" name="フッター プレースホルダー 3">
            <a:extLst>
              <a:ext uri="{FF2B5EF4-FFF2-40B4-BE49-F238E27FC236}">
                <a16:creationId xmlns:a16="http://schemas.microsoft.com/office/drawing/2014/main" id="{5E8A4296-F509-0287-C48F-7C8B4A5226B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D639A4E-C284-904D-6132-58B722D07583}"/>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70000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FC82288-0E48-90E5-4D0F-571A201101A0}"/>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3" name="フッター プレースホルダー 2">
            <a:extLst>
              <a:ext uri="{FF2B5EF4-FFF2-40B4-BE49-F238E27FC236}">
                <a16:creationId xmlns:a16="http://schemas.microsoft.com/office/drawing/2014/main" id="{C0ABC5C2-3831-BAC2-EE58-3303B2896F5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4CF22B-684E-CE9C-B98C-3BC94ED0B521}"/>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16964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B56DD5-DB2B-78BE-5AA9-C849DDBEE59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3AFD2D-9C33-6236-86E2-85B3127CFF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A933FC2-6E33-BA32-FAF9-5F652502F8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59EFF36-6679-1C31-E74B-0CC55A28A744}"/>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6" name="フッター プレースホルダー 5">
            <a:extLst>
              <a:ext uri="{FF2B5EF4-FFF2-40B4-BE49-F238E27FC236}">
                <a16:creationId xmlns:a16="http://schemas.microsoft.com/office/drawing/2014/main" id="{B76CABF9-3771-6A71-3B98-8E6B4533502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84FA2C-263F-33D7-5E5D-DCFCD06F6E7E}"/>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2071292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091D87-714B-0F62-B3F0-42BA1AF5633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BFCFB9F-537F-D0A5-47C8-FE70E9B72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C719F7D-E1D8-91EE-198A-103D719C5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D2697B-DDEC-910D-78C8-5F1BFBAAB9B9}"/>
              </a:ext>
            </a:extLst>
          </p:cNvPr>
          <p:cNvSpPr>
            <a:spLocks noGrp="1"/>
          </p:cNvSpPr>
          <p:nvPr>
            <p:ph type="dt" sz="half" idx="10"/>
          </p:nvPr>
        </p:nvSpPr>
        <p:spPr/>
        <p:txBody>
          <a:bodyPr/>
          <a:lstStyle/>
          <a:p>
            <a:fld id="{BAC63D5D-EC6B-4D64-91FC-1BBF53F132C6}" type="datetimeFigureOut">
              <a:rPr kumimoji="1" lang="ja-JP" altLang="en-US" smtClean="0"/>
              <a:t>2024/10/23</a:t>
            </a:fld>
            <a:endParaRPr kumimoji="1" lang="ja-JP" altLang="en-US"/>
          </a:p>
        </p:txBody>
      </p:sp>
      <p:sp>
        <p:nvSpPr>
          <p:cNvPr id="6" name="フッター プレースホルダー 5">
            <a:extLst>
              <a:ext uri="{FF2B5EF4-FFF2-40B4-BE49-F238E27FC236}">
                <a16:creationId xmlns:a16="http://schemas.microsoft.com/office/drawing/2014/main" id="{5BBB83C7-470F-8D1A-4CB5-33BBC4EA5B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DABAC7-0B34-2CC8-DD8E-550A9E8AE1D8}"/>
              </a:ext>
            </a:extLst>
          </p:cNvPr>
          <p:cNvSpPr>
            <a:spLocks noGrp="1"/>
          </p:cNvSpPr>
          <p:nvPr>
            <p:ph type="sldNum" sz="quarter" idx="12"/>
          </p:nvPr>
        </p:nvSpPr>
        <p:spPr/>
        <p:txBody>
          <a:body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382508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373051E-6E5D-AC63-0C78-8A48755D10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593CBC3-C915-E281-5557-7B8FF6918F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EC52AA-D5B0-4135-E812-AF622F49A9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AC63D5D-EC6B-4D64-91FC-1BBF53F132C6}" type="datetimeFigureOut">
              <a:rPr kumimoji="1" lang="ja-JP" altLang="en-US" smtClean="0"/>
              <a:t>2024/10/23</a:t>
            </a:fld>
            <a:endParaRPr kumimoji="1" lang="ja-JP" altLang="en-US"/>
          </a:p>
        </p:txBody>
      </p:sp>
      <p:sp>
        <p:nvSpPr>
          <p:cNvPr id="5" name="フッター プレースホルダー 4">
            <a:extLst>
              <a:ext uri="{FF2B5EF4-FFF2-40B4-BE49-F238E27FC236}">
                <a16:creationId xmlns:a16="http://schemas.microsoft.com/office/drawing/2014/main" id="{5881F21F-A937-FDA4-A210-1F8E002FA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33FB8B4-290C-ED43-BEEB-B58501FA2E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92703A1-56BF-41A6-BF20-FEB99DBFAA47}" type="slidenum">
              <a:rPr kumimoji="1" lang="ja-JP" altLang="en-US" smtClean="0"/>
              <a:t>‹#›</a:t>
            </a:fld>
            <a:endParaRPr kumimoji="1" lang="ja-JP" altLang="en-US"/>
          </a:p>
        </p:txBody>
      </p:sp>
    </p:spTree>
    <p:extLst>
      <p:ext uri="{BB962C8B-B14F-4D97-AF65-F5344CB8AC3E}">
        <p14:creationId xmlns:p14="http://schemas.microsoft.com/office/powerpoint/2010/main" val="1544319135"/>
      </p:ext>
    </p:extLst>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pa.go.jp/about/overview/index.html" TargetMode="External"/><Relationship Id="rId2" Type="http://schemas.openxmlformats.org/officeDocument/2006/relationships/hyperlink" Target="https://www.npa.go.jp/bureau/soumu/soudan/soudanmadoguti.pdf" TargetMode="External"/><Relationship Id="rId1" Type="http://schemas.openxmlformats.org/officeDocument/2006/relationships/slideLayout" Target="../slideLayouts/slideLayout2.xml"/><Relationship Id="rId5" Type="http://schemas.openxmlformats.org/officeDocument/2006/relationships/hyperlink" Target="https://www.internethotline.jp/" TargetMode="External"/><Relationship Id="rId4" Type="http://schemas.openxmlformats.org/officeDocument/2006/relationships/hyperlink" Target="https://www.npa.go.jp/bureau/safetylife/syonen/souda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CB8E29-6126-92A6-3B33-DF222449AB5A}"/>
              </a:ext>
            </a:extLst>
          </p:cNvPr>
          <p:cNvSpPr>
            <a:spLocks noGrp="1"/>
          </p:cNvSpPr>
          <p:nvPr>
            <p:ph type="ctrTitle"/>
          </p:nvPr>
        </p:nvSpPr>
        <p:spPr>
          <a:xfrm>
            <a:off x="581224" y="120067"/>
            <a:ext cx="9140969" cy="806227"/>
          </a:xfrm>
        </p:spPr>
        <p:txBody>
          <a:bodyPr>
            <a:normAutofit fontScale="90000"/>
          </a:bodyPr>
          <a:lstStyle/>
          <a:p>
            <a:r>
              <a:rPr kumimoji="1" lang="ja-JP" altLang="en-US" dirty="0">
                <a:latin typeface="ＤＦ平成ゴシック体W5" panose="020B0509000000000000" pitchFamily="49" charset="-128"/>
                <a:ea typeface="ＤＦ平成ゴシック体W5" panose="020B0509000000000000" pitchFamily="49" charset="-128"/>
              </a:rPr>
              <a:t>闇バイトの段階①　～誘い～</a:t>
            </a:r>
          </a:p>
        </p:txBody>
      </p:sp>
      <p:sp>
        <p:nvSpPr>
          <p:cNvPr id="3" name="字幕 2">
            <a:extLst>
              <a:ext uri="{FF2B5EF4-FFF2-40B4-BE49-F238E27FC236}">
                <a16:creationId xmlns:a16="http://schemas.microsoft.com/office/drawing/2014/main" id="{A81B092D-A6EE-537C-4353-C063849ED638}"/>
              </a:ext>
            </a:extLst>
          </p:cNvPr>
          <p:cNvSpPr>
            <a:spLocks noGrp="1"/>
          </p:cNvSpPr>
          <p:nvPr>
            <p:ph type="subTitle" idx="1"/>
          </p:nvPr>
        </p:nvSpPr>
        <p:spPr>
          <a:xfrm>
            <a:off x="103974" y="1143957"/>
            <a:ext cx="3244079" cy="280276"/>
          </a:xfrm>
        </p:spPr>
        <p:txBody>
          <a:bodyPr>
            <a:noAutofit/>
          </a:bodyPr>
          <a:lstStyle/>
          <a:p>
            <a:r>
              <a:rPr kumimoji="1" lang="ja-JP" altLang="en-US" sz="1800" dirty="0"/>
              <a:t>・自ら闇バイトに応募</a:t>
            </a:r>
          </a:p>
        </p:txBody>
      </p:sp>
      <p:sp>
        <p:nvSpPr>
          <p:cNvPr id="5" name="テキスト ボックス 4">
            <a:extLst>
              <a:ext uri="{FF2B5EF4-FFF2-40B4-BE49-F238E27FC236}">
                <a16:creationId xmlns:a16="http://schemas.microsoft.com/office/drawing/2014/main" id="{2978A22A-6101-BFAC-5A6E-89365DFFF314}"/>
              </a:ext>
            </a:extLst>
          </p:cNvPr>
          <p:cNvSpPr txBox="1"/>
          <p:nvPr/>
        </p:nvSpPr>
        <p:spPr>
          <a:xfrm>
            <a:off x="3819319" y="1112372"/>
            <a:ext cx="3330390" cy="369332"/>
          </a:xfrm>
          <a:prstGeom prst="rect">
            <a:avLst/>
          </a:prstGeom>
          <a:noFill/>
        </p:spPr>
        <p:txBody>
          <a:bodyPr wrap="square" rtlCol="0">
            <a:spAutoFit/>
          </a:bodyPr>
          <a:lstStyle/>
          <a:p>
            <a:r>
              <a:rPr kumimoji="1" lang="ja-JP" altLang="en-US" dirty="0"/>
              <a:t>・個人アカウントに</a:t>
            </a:r>
            <a:r>
              <a:rPr kumimoji="1" lang="en-US" altLang="ja-JP" dirty="0"/>
              <a:t>DM</a:t>
            </a:r>
            <a:r>
              <a:rPr kumimoji="1" lang="ja-JP" altLang="en-US" dirty="0"/>
              <a:t>が届く</a:t>
            </a:r>
          </a:p>
        </p:txBody>
      </p:sp>
      <p:grpSp>
        <p:nvGrpSpPr>
          <p:cNvPr id="4" name="グループ化 3">
            <a:extLst>
              <a:ext uri="{FF2B5EF4-FFF2-40B4-BE49-F238E27FC236}">
                <a16:creationId xmlns:a16="http://schemas.microsoft.com/office/drawing/2014/main" id="{6698AED8-827C-ECE7-676E-86E36A101E95}"/>
              </a:ext>
            </a:extLst>
          </p:cNvPr>
          <p:cNvGrpSpPr/>
          <p:nvPr/>
        </p:nvGrpSpPr>
        <p:grpSpPr>
          <a:xfrm>
            <a:off x="324872" y="1704319"/>
            <a:ext cx="3997900" cy="1992642"/>
            <a:chOff x="598032" y="2049006"/>
            <a:chExt cx="3997900" cy="1992642"/>
          </a:xfrm>
        </p:grpSpPr>
        <p:pic>
          <p:nvPicPr>
            <p:cNvPr id="1032" name="Picture 8" descr="学校でスマートフォンを使う学生のイラスト（男子・学ラン）">
              <a:extLst>
                <a:ext uri="{FF2B5EF4-FFF2-40B4-BE49-F238E27FC236}">
                  <a16:creationId xmlns:a16="http://schemas.microsoft.com/office/drawing/2014/main" id="{A1BA2FCF-E487-7E2D-38F8-DA1A223C5F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032" y="2224628"/>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吹き出し: 円形 5">
              <a:extLst>
                <a:ext uri="{FF2B5EF4-FFF2-40B4-BE49-F238E27FC236}">
                  <a16:creationId xmlns:a16="http://schemas.microsoft.com/office/drawing/2014/main" id="{C6B9E692-4DA4-8239-4E6F-760F4477E538}"/>
                </a:ext>
              </a:extLst>
            </p:cNvPr>
            <p:cNvSpPr/>
            <p:nvPr/>
          </p:nvSpPr>
          <p:spPr>
            <a:xfrm>
              <a:off x="2392008" y="2049006"/>
              <a:ext cx="2203924" cy="612648"/>
            </a:xfrm>
            <a:prstGeom prst="wedgeEllipseCallout">
              <a:avLst>
                <a:gd name="adj1" fmla="val -51632"/>
                <a:gd name="adj2" fmla="val 65517"/>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高額即金</a:t>
              </a:r>
            </a:p>
          </p:txBody>
        </p:sp>
        <p:sp>
          <p:nvSpPr>
            <p:cNvPr id="7" name="吹き出し: 円形 6">
              <a:extLst>
                <a:ext uri="{FF2B5EF4-FFF2-40B4-BE49-F238E27FC236}">
                  <a16:creationId xmlns:a16="http://schemas.microsoft.com/office/drawing/2014/main" id="{D92E3143-24C8-EDCA-255A-47D43B79EB73}"/>
                </a:ext>
              </a:extLst>
            </p:cNvPr>
            <p:cNvSpPr/>
            <p:nvPr/>
          </p:nvSpPr>
          <p:spPr>
            <a:xfrm>
              <a:off x="2392006" y="2747372"/>
              <a:ext cx="2203926" cy="612648"/>
            </a:xfrm>
            <a:prstGeom prst="wedgeEllipseCallout">
              <a:avLst>
                <a:gd name="adj1" fmla="val -53669"/>
                <a:gd name="adj2" fmla="val 33855"/>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○○するだけ</a:t>
              </a:r>
            </a:p>
          </p:txBody>
        </p:sp>
        <p:sp>
          <p:nvSpPr>
            <p:cNvPr id="8" name="吹き出し: 円形 7">
              <a:extLst>
                <a:ext uri="{FF2B5EF4-FFF2-40B4-BE49-F238E27FC236}">
                  <a16:creationId xmlns:a16="http://schemas.microsoft.com/office/drawing/2014/main" id="{C957A54F-68B4-7761-783B-E5A550D087FF}"/>
                </a:ext>
              </a:extLst>
            </p:cNvPr>
            <p:cNvSpPr/>
            <p:nvPr/>
          </p:nvSpPr>
          <p:spPr>
            <a:xfrm>
              <a:off x="2392006" y="3429000"/>
              <a:ext cx="2203926" cy="612648"/>
            </a:xfrm>
            <a:prstGeom prst="wedgeEllipseCallout">
              <a:avLst>
                <a:gd name="adj1" fmla="val -53070"/>
                <a:gd name="adj2" fmla="val -37002"/>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簡単高収入</a:t>
              </a:r>
            </a:p>
          </p:txBody>
        </p:sp>
      </p:grpSp>
      <p:sp>
        <p:nvSpPr>
          <p:cNvPr id="9" name="テキスト ボックス 8">
            <a:extLst>
              <a:ext uri="{FF2B5EF4-FFF2-40B4-BE49-F238E27FC236}">
                <a16:creationId xmlns:a16="http://schemas.microsoft.com/office/drawing/2014/main" id="{631BE7B9-A7F1-22A0-4543-BCD43FC2A801}"/>
              </a:ext>
            </a:extLst>
          </p:cNvPr>
          <p:cNvSpPr txBox="1"/>
          <p:nvPr/>
        </p:nvSpPr>
        <p:spPr>
          <a:xfrm>
            <a:off x="8443821" y="1112787"/>
            <a:ext cx="3016724" cy="369332"/>
          </a:xfrm>
          <a:prstGeom prst="rect">
            <a:avLst/>
          </a:prstGeom>
          <a:noFill/>
        </p:spPr>
        <p:txBody>
          <a:bodyPr wrap="square" rtlCol="0">
            <a:spAutoFit/>
          </a:bodyPr>
          <a:lstStyle/>
          <a:p>
            <a:r>
              <a:rPr kumimoji="1" lang="ja-JP" altLang="en-US" dirty="0"/>
              <a:t>・先輩や友人からの誘い</a:t>
            </a:r>
          </a:p>
        </p:txBody>
      </p:sp>
      <p:grpSp>
        <p:nvGrpSpPr>
          <p:cNvPr id="10" name="グループ化 9">
            <a:extLst>
              <a:ext uri="{FF2B5EF4-FFF2-40B4-BE49-F238E27FC236}">
                <a16:creationId xmlns:a16="http://schemas.microsoft.com/office/drawing/2014/main" id="{0A913AD5-A12F-D3E0-ECB6-B8AB78E41CE8}"/>
              </a:ext>
            </a:extLst>
          </p:cNvPr>
          <p:cNvGrpSpPr/>
          <p:nvPr/>
        </p:nvGrpSpPr>
        <p:grpSpPr>
          <a:xfrm>
            <a:off x="4670100" y="1594269"/>
            <a:ext cx="2658704" cy="2100963"/>
            <a:chOff x="4754881" y="1957853"/>
            <a:chExt cx="2658704" cy="2100963"/>
          </a:xfrm>
        </p:grpSpPr>
        <p:pic>
          <p:nvPicPr>
            <p:cNvPr id="1028" name="Picture 4" descr="スマートフォンを使う女性のイラスト「困った顔」">
              <a:extLst>
                <a:ext uri="{FF2B5EF4-FFF2-40B4-BE49-F238E27FC236}">
                  <a16:creationId xmlns:a16="http://schemas.microsoft.com/office/drawing/2014/main" id="{F2FD5C0F-CEDA-22B7-85E9-A6CFC0754E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4881" y="2630066"/>
              <a:ext cx="1066800" cy="1428750"/>
            </a:xfrm>
            <a:prstGeom prst="rect">
              <a:avLst/>
            </a:prstGeom>
            <a:noFill/>
            <a:extLst>
              <a:ext uri="{909E8E84-426E-40DD-AFC4-6F175D3DCCD1}">
                <a14:hiddenFill xmlns:a14="http://schemas.microsoft.com/office/drawing/2010/main">
                  <a:solidFill>
                    <a:srgbClr val="FFFFFF"/>
                  </a:solidFill>
                </a14:hiddenFill>
              </a:ext>
            </a:extLst>
          </p:spPr>
        </p:pic>
        <p:sp>
          <p:nvSpPr>
            <p:cNvPr id="12" name="思考の吹き出し: 雲形 11">
              <a:extLst>
                <a:ext uri="{FF2B5EF4-FFF2-40B4-BE49-F238E27FC236}">
                  <a16:creationId xmlns:a16="http://schemas.microsoft.com/office/drawing/2014/main" id="{B9D9D79F-6614-4366-14F7-53B484AAE39C}"/>
                </a:ext>
              </a:extLst>
            </p:cNvPr>
            <p:cNvSpPr/>
            <p:nvPr/>
          </p:nvSpPr>
          <p:spPr>
            <a:xfrm>
              <a:off x="5699085" y="1957853"/>
              <a:ext cx="1714500" cy="974196"/>
            </a:xfrm>
            <a:prstGeom prst="cloudCallout">
              <a:avLst>
                <a:gd name="adj1" fmla="val -42382"/>
                <a:gd name="adj2" fmla="val 5161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知らないけど</a:t>
              </a:r>
              <a:r>
                <a:rPr kumimoji="1" lang="en-US" altLang="ja-JP" dirty="0"/>
                <a:t>…</a:t>
              </a:r>
              <a:endParaRPr kumimoji="1" lang="ja-JP" altLang="en-US" dirty="0"/>
            </a:p>
          </p:txBody>
        </p:sp>
      </p:grpSp>
      <p:grpSp>
        <p:nvGrpSpPr>
          <p:cNvPr id="18" name="グループ化 17">
            <a:extLst>
              <a:ext uri="{FF2B5EF4-FFF2-40B4-BE49-F238E27FC236}">
                <a16:creationId xmlns:a16="http://schemas.microsoft.com/office/drawing/2014/main" id="{324AF89B-FE93-ED0B-143B-9FBC6CB26839}"/>
              </a:ext>
            </a:extLst>
          </p:cNvPr>
          <p:cNvGrpSpPr/>
          <p:nvPr/>
        </p:nvGrpSpPr>
        <p:grpSpPr>
          <a:xfrm>
            <a:off x="415416" y="3842668"/>
            <a:ext cx="7712805" cy="2668968"/>
            <a:chOff x="1942262" y="4322635"/>
            <a:chExt cx="7451155" cy="2290607"/>
          </a:xfrm>
        </p:grpSpPr>
        <p:sp>
          <p:nvSpPr>
            <p:cNvPr id="16" name="爆発: 8 pt 15">
              <a:extLst>
                <a:ext uri="{FF2B5EF4-FFF2-40B4-BE49-F238E27FC236}">
                  <a16:creationId xmlns:a16="http://schemas.microsoft.com/office/drawing/2014/main" id="{48878117-21E1-5BF0-D75E-AA50D36FB267}"/>
                </a:ext>
              </a:extLst>
            </p:cNvPr>
            <p:cNvSpPr/>
            <p:nvPr/>
          </p:nvSpPr>
          <p:spPr>
            <a:xfrm>
              <a:off x="2102445" y="4498630"/>
              <a:ext cx="7290972" cy="2114612"/>
            </a:xfrm>
            <a:prstGeom prst="irregularSeal1">
              <a:avLst/>
            </a:prstGeom>
            <a:solidFill>
              <a:schemeClr val="tx2">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爆発: 8 pt 14">
              <a:extLst>
                <a:ext uri="{FF2B5EF4-FFF2-40B4-BE49-F238E27FC236}">
                  <a16:creationId xmlns:a16="http://schemas.microsoft.com/office/drawing/2014/main" id="{46BB5077-916F-FA75-7B9E-1789B208EC17}"/>
                </a:ext>
              </a:extLst>
            </p:cNvPr>
            <p:cNvSpPr/>
            <p:nvPr/>
          </p:nvSpPr>
          <p:spPr>
            <a:xfrm>
              <a:off x="1942262" y="4322635"/>
              <a:ext cx="7290972" cy="2114612"/>
            </a:xfrm>
            <a:prstGeom prst="irregularSeal1">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HG明朝E" panose="02020909000000000000" pitchFamily="17" charset="-128"/>
                  <a:ea typeface="HG明朝E" panose="02020909000000000000" pitchFamily="17" charset="-128"/>
                </a:rPr>
                <a:t>そんなうまい話には裏がある！</a:t>
              </a:r>
            </a:p>
          </p:txBody>
        </p:sp>
      </p:grpSp>
      <p:grpSp>
        <p:nvGrpSpPr>
          <p:cNvPr id="13" name="グループ化 12">
            <a:extLst>
              <a:ext uri="{FF2B5EF4-FFF2-40B4-BE49-F238E27FC236}">
                <a16:creationId xmlns:a16="http://schemas.microsoft.com/office/drawing/2014/main" id="{9F030223-1B4F-8F12-6B08-2E3D8630C961}"/>
              </a:ext>
            </a:extLst>
          </p:cNvPr>
          <p:cNvGrpSpPr/>
          <p:nvPr/>
        </p:nvGrpSpPr>
        <p:grpSpPr>
          <a:xfrm>
            <a:off x="7640657" y="1668104"/>
            <a:ext cx="3838361" cy="2099255"/>
            <a:chOff x="7676133" y="1934531"/>
            <a:chExt cx="3838361" cy="2099255"/>
          </a:xfrm>
        </p:grpSpPr>
        <p:pic>
          <p:nvPicPr>
            <p:cNvPr id="1030" name="Picture 6" descr="一緒にスマートフォンを見るカップルのイラスト">
              <a:extLst>
                <a:ext uri="{FF2B5EF4-FFF2-40B4-BE49-F238E27FC236}">
                  <a16:creationId xmlns:a16="http://schemas.microsoft.com/office/drawing/2014/main" id="{3EF7B89A-F985-DEB2-ACEB-C2F9A50CFE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28763" y="2101623"/>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11" name="吹き出し: 円形 10">
              <a:extLst>
                <a:ext uri="{FF2B5EF4-FFF2-40B4-BE49-F238E27FC236}">
                  <a16:creationId xmlns:a16="http://schemas.microsoft.com/office/drawing/2014/main" id="{FD738550-A2EF-6B59-FAD5-A8D9D1DA83F8}"/>
                </a:ext>
              </a:extLst>
            </p:cNvPr>
            <p:cNvSpPr/>
            <p:nvPr/>
          </p:nvSpPr>
          <p:spPr>
            <a:xfrm>
              <a:off x="7676133" y="1934531"/>
              <a:ext cx="1882668" cy="806227"/>
            </a:xfrm>
            <a:prstGeom prst="wedgeEllipseCallout">
              <a:avLst>
                <a:gd name="adj1" fmla="val 40104"/>
                <a:gd name="adj2" fmla="val 53258"/>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あなただけ</a:t>
              </a:r>
              <a:endParaRPr kumimoji="1" lang="en-US" altLang="ja-JP" dirty="0">
                <a:solidFill>
                  <a:schemeClr val="tx1"/>
                </a:solidFill>
              </a:endParaRPr>
            </a:p>
            <a:p>
              <a:pPr algn="ctr"/>
              <a:r>
                <a:rPr kumimoji="1" lang="ja-JP" altLang="en-US" dirty="0">
                  <a:solidFill>
                    <a:schemeClr val="tx1"/>
                  </a:solidFill>
                </a:rPr>
                <a:t>特別！</a:t>
              </a:r>
            </a:p>
          </p:txBody>
        </p:sp>
        <p:sp>
          <p:nvSpPr>
            <p:cNvPr id="19" name="テキスト ボックス 18">
              <a:extLst>
                <a:ext uri="{FF2B5EF4-FFF2-40B4-BE49-F238E27FC236}">
                  <a16:creationId xmlns:a16="http://schemas.microsoft.com/office/drawing/2014/main" id="{9E85DA9B-9ACC-6793-35A0-2F47C513D4F7}"/>
                </a:ext>
              </a:extLst>
            </p:cNvPr>
            <p:cNvSpPr txBox="1"/>
            <p:nvPr/>
          </p:nvSpPr>
          <p:spPr>
            <a:xfrm>
              <a:off x="9818255" y="3695232"/>
              <a:ext cx="1696239" cy="338554"/>
            </a:xfrm>
            <a:prstGeom prst="rect">
              <a:avLst/>
            </a:prstGeom>
            <a:solidFill>
              <a:srgbClr val="FFFF00"/>
            </a:solidFill>
            <a:ln w="12700">
              <a:solidFill>
                <a:schemeClr val="tx1"/>
              </a:solidFill>
            </a:ln>
          </p:spPr>
          <p:txBody>
            <a:bodyPr wrap="square" rtlCol="0" anchor="b">
              <a:spAutoFit/>
            </a:bodyPr>
            <a:lstStyle/>
            <a:p>
              <a:pPr algn="just"/>
              <a:r>
                <a:rPr lang="en-US" altLang="ja-JP" sz="1600" dirty="0"/>
                <a:t>※</a:t>
              </a:r>
              <a:r>
                <a:rPr lang="ja-JP" altLang="en-US" sz="1600" dirty="0"/>
                <a:t>約</a:t>
              </a:r>
              <a:r>
                <a:rPr lang="ja-JP" altLang="en-US" sz="1600" b="1" dirty="0">
                  <a:solidFill>
                    <a:srgbClr val="FF0000"/>
                  </a:solidFill>
                </a:rPr>
                <a:t>６</a:t>
              </a:r>
              <a:r>
                <a:rPr lang="ja-JP" altLang="en-US" sz="1600" dirty="0"/>
                <a:t>割が該当</a:t>
              </a:r>
              <a:endParaRPr kumimoji="1" lang="ja-JP" altLang="en-US" sz="1600" dirty="0"/>
            </a:p>
          </p:txBody>
        </p:sp>
      </p:grpSp>
      <p:grpSp>
        <p:nvGrpSpPr>
          <p:cNvPr id="14" name="グループ化 13">
            <a:extLst>
              <a:ext uri="{FF2B5EF4-FFF2-40B4-BE49-F238E27FC236}">
                <a16:creationId xmlns:a16="http://schemas.microsoft.com/office/drawing/2014/main" id="{705A13A2-4820-457C-B167-B682E51A5CAE}"/>
              </a:ext>
            </a:extLst>
          </p:cNvPr>
          <p:cNvGrpSpPr/>
          <p:nvPr/>
        </p:nvGrpSpPr>
        <p:grpSpPr>
          <a:xfrm>
            <a:off x="7920182" y="4714454"/>
            <a:ext cx="3796146" cy="1293028"/>
            <a:chOff x="8054110" y="4637867"/>
            <a:chExt cx="3796146" cy="1293028"/>
          </a:xfrm>
        </p:grpSpPr>
        <p:sp>
          <p:nvSpPr>
            <p:cNvPr id="23" name="テキスト ボックス 22">
              <a:extLst>
                <a:ext uri="{FF2B5EF4-FFF2-40B4-BE49-F238E27FC236}">
                  <a16:creationId xmlns:a16="http://schemas.microsoft.com/office/drawing/2014/main" id="{A729AA49-DD03-7126-A82D-4DED3BB363B7}"/>
                </a:ext>
              </a:extLst>
            </p:cNvPr>
            <p:cNvSpPr txBox="1"/>
            <p:nvPr/>
          </p:nvSpPr>
          <p:spPr>
            <a:xfrm>
              <a:off x="8054110" y="4637867"/>
              <a:ext cx="3796146" cy="1293028"/>
            </a:xfrm>
            <a:prstGeom prst="rect">
              <a:avLst/>
            </a:prstGeom>
            <a:solidFill>
              <a:srgbClr val="FF3300"/>
            </a:solidFill>
            <a:ln w="19050">
              <a:solidFill>
                <a:schemeClr val="tx1"/>
              </a:solidFill>
            </a:ln>
          </p:spPr>
          <p:txBody>
            <a:bodyPr wrap="square" rtlCol="0">
              <a:spAutoFit/>
            </a:bodyPr>
            <a:lstStyle/>
            <a:p>
              <a:pPr algn="ctr"/>
              <a:endParaRPr kumimoji="1" lang="ja-JP" altLang="en-US" sz="2800" dirty="0"/>
            </a:p>
          </p:txBody>
        </p:sp>
        <p:sp>
          <p:nvSpPr>
            <p:cNvPr id="22" name="テキスト ボックス 21">
              <a:extLst>
                <a:ext uri="{FF2B5EF4-FFF2-40B4-BE49-F238E27FC236}">
                  <a16:creationId xmlns:a16="http://schemas.microsoft.com/office/drawing/2014/main" id="{0D8DE2D0-3623-B837-B149-62D96EAED674}"/>
                </a:ext>
              </a:extLst>
            </p:cNvPr>
            <p:cNvSpPr txBox="1"/>
            <p:nvPr/>
          </p:nvSpPr>
          <p:spPr>
            <a:xfrm>
              <a:off x="8128441" y="4723414"/>
              <a:ext cx="3647923" cy="1138773"/>
            </a:xfrm>
            <a:prstGeom prst="rect">
              <a:avLst/>
            </a:prstGeom>
            <a:solidFill>
              <a:srgbClr val="FF3300"/>
            </a:solidFill>
            <a:ln w="19050">
              <a:solidFill>
                <a:schemeClr val="tx1"/>
              </a:solidFill>
            </a:ln>
          </p:spPr>
          <p:txBody>
            <a:bodyPr wrap="square" rtlCol="0">
              <a:spAutoFit/>
            </a:bodyPr>
            <a:lstStyle/>
            <a:p>
              <a:pPr algn="ctr"/>
              <a:r>
                <a:rPr kumimoji="1" lang="ja-JP" altLang="en-US" sz="4000" b="1" dirty="0"/>
                <a:t>健全な懐疑心</a:t>
              </a:r>
              <a:endParaRPr kumimoji="1" lang="en-US" altLang="ja-JP" sz="4000" b="1" dirty="0"/>
            </a:p>
            <a:p>
              <a:pPr algn="ctr"/>
              <a:r>
                <a:rPr kumimoji="1" lang="ja-JP" altLang="en-US" sz="2800" dirty="0"/>
                <a:t>を持ちましょう！</a:t>
              </a:r>
            </a:p>
          </p:txBody>
        </p:sp>
      </p:grpSp>
      <p:sp>
        <p:nvSpPr>
          <p:cNvPr id="17" name="テキスト ボックス 16">
            <a:extLst>
              <a:ext uri="{FF2B5EF4-FFF2-40B4-BE49-F238E27FC236}">
                <a16:creationId xmlns:a16="http://schemas.microsoft.com/office/drawing/2014/main" id="{4120ABB7-895F-8C88-E88A-06A63F2A6B68}"/>
              </a:ext>
            </a:extLst>
          </p:cNvPr>
          <p:cNvSpPr txBox="1"/>
          <p:nvPr/>
        </p:nvSpPr>
        <p:spPr>
          <a:xfrm>
            <a:off x="10630898" y="-49210"/>
            <a:ext cx="1523633" cy="338554"/>
          </a:xfrm>
          <a:prstGeom prst="rect">
            <a:avLst/>
          </a:prstGeom>
          <a:noFill/>
        </p:spPr>
        <p:txBody>
          <a:bodyPr wrap="square" rtlCol="0">
            <a:spAutoFit/>
          </a:bodyPr>
          <a:lstStyle/>
          <a:p>
            <a:r>
              <a:rPr kumimoji="1" lang="en-US" altLang="ja-JP" sz="1600" dirty="0"/>
              <a:t>【</a:t>
            </a:r>
            <a:r>
              <a:rPr kumimoji="1" lang="ja-JP" altLang="en-US" sz="1600" dirty="0"/>
              <a:t>別添資料</a:t>
            </a:r>
            <a:r>
              <a:rPr kumimoji="1" lang="en-US" altLang="ja-JP" sz="1600" dirty="0"/>
              <a:t>】</a:t>
            </a:r>
            <a:endParaRPr kumimoji="1" lang="ja-JP" altLang="en-US" sz="1600" dirty="0"/>
          </a:p>
        </p:txBody>
      </p:sp>
    </p:spTree>
    <p:extLst>
      <p:ext uri="{BB962C8B-B14F-4D97-AF65-F5344CB8AC3E}">
        <p14:creationId xmlns:p14="http://schemas.microsoft.com/office/powerpoint/2010/main" val="42876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CB8E29-6126-92A6-3B33-DF222449AB5A}"/>
              </a:ext>
            </a:extLst>
          </p:cNvPr>
          <p:cNvSpPr>
            <a:spLocks noGrp="1"/>
          </p:cNvSpPr>
          <p:nvPr>
            <p:ph type="ctrTitle"/>
          </p:nvPr>
        </p:nvSpPr>
        <p:spPr>
          <a:xfrm>
            <a:off x="581224" y="120067"/>
            <a:ext cx="9140969" cy="806227"/>
          </a:xfrm>
        </p:spPr>
        <p:txBody>
          <a:bodyPr>
            <a:normAutofit fontScale="90000"/>
          </a:bodyPr>
          <a:lstStyle/>
          <a:p>
            <a:pPr algn="l"/>
            <a:r>
              <a:rPr kumimoji="1" lang="ja-JP" altLang="en-US" dirty="0">
                <a:latin typeface="ＤＦ平成ゴシック体W5" panose="020B0509000000000000" pitchFamily="49" charset="-128"/>
                <a:ea typeface="ＤＦ平成ゴシック体W5" panose="020B0509000000000000" pitchFamily="49" charset="-128"/>
              </a:rPr>
              <a:t>闇バイトの段階②　～応募～</a:t>
            </a:r>
          </a:p>
        </p:txBody>
      </p:sp>
      <p:sp>
        <p:nvSpPr>
          <p:cNvPr id="24" name="テキスト ボックス 23">
            <a:extLst>
              <a:ext uri="{FF2B5EF4-FFF2-40B4-BE49-F238E27FC236}">
                <a16:creationId xmlns:a16="http://schemas.microsoft.com/office/drawing/2014/main" id="{B5AD1E83-C4BA-5356-CDE6-99C7A8A53309}"/>
              </a:ext>
            </a:extLst>
          </p:cNvPr>
          <p:cNvSpPr txBox="1"/>
          <p:nvPr/>
        </p:nvSpPr>
        <p:spPr>
          <a:xfrm>
            <a:off x="458973" y="1213896"/>
            <a:ext cx="4485167" cy="461665"/>
          </a:xfrm>
          <a:prstGeom prst="rect">
            <a:avLst/>
          </a:prstGeom>
          <a:noFill/>
        </p:spPr>
        <p:txBody>
          <a:bodyPr wrap="square" rtlCol="0">
            <a:spAutoFit/>
          </a:bodyPr>
          <a:lstStyle/>
          <a:p>
            <a:r>
              <a:rPr kumimoji="1" lang="ja-JP" altLang="en-US" sz="2400" dirty="0"/>
              <a:t>・身分証明書等をアプリで送信</a:t>
            </a:r>
          </a:p>
        </p:txBody>
      </p:sp>
      <p:pic>
        <p:nvPicPr>
          <p:cNvPr id="1026" name="Picture 2" descr="家のイラスト5">
            <a:extLst>
              <a:ext uri="{FF2B5EF4-FFF2-40B4-BE49-F238E27FC236}">
                <a16:creationId xmlns:a16="http://schemas.microsoft.com/office/drawing/2014/main" id="{3A2A379C-2925-836C-0395-1A39E003D6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3597" y="2208660"/>
            <a:ext cx="1670916" cy="1545597"/>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履歴書のイラスト（記入済み・斜め）">
            <a:extLst>
              <a:ext uri="{FF2B5EF4-FFF2-40B4-BE49-F238E27FC236}">
                <a16:creationId xmlns:a16="http://schemas.microsoft.com/office/drawing/2014/main" id="{7E4EAE19-4481-22A0-EEA4-293144D53F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7987" y="2415950"/>
            <a:ext cx="1628242" cy="136772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スマホの地図アプリを見ている人のイラスト（男性）">
            <a:extLst>
              <a:ext uri="{FF2B5EF4-FFF2-40B4-BE49-F238E27FC236}">
                <a16:creationId xmlns:a16="http://schemas.microsoft.com/office/drawing/2014/main" id="{694D9786-BC4E-5A3D-CECB-1898EDF5D7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9406" y="2248683"/>
            <a:ext cx="1505574" cy="150557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8" descr="メッセージアプリのイラスト">
            <a:extLst>
              <a:ext uri="{FF2B5EF4-FFF2-40B4-BE49-F238E27FC236}">
                <a16:creationId xmlns:a16="http://schemas.microsoft.com/office/drawing/2014/main" id="{832331D7-5D44-C026-2B83-E505F84DE8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41122" y="2243246"/>
            <a:ext cx="1410586" cy="1410586"/>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3E9DFDE3-2521-EA9E-D3DE-A99D3321C337}"/>
              </a:ext>
            </a:extLst>
          </p:cNvPr>
          <p:cNvSpPr txBox="1"/>
          <p:nvPr/>
        </p:nvSpPr>
        <p:spPr>
          <a:xfrm>
            <a:off x="5151708" y="1213896"/>
            <a:ext cx="6302447" cy="830997"/>
          </a:xfrm>
          <a:prstGeom prst="rect">
            <a:avLst/>
          </a:prstGeom>
          <a:noFill/>
        </p:spPr>
        <p:txBody>
          <a:bodyPr wrap="square" rtlCol="0">
            <a:spAutoFit/>
          </a:bodyPr>
          <a:lstStyle/>
          <a:p>
            <a:r>
              <a:rPr kumimoji="1" lang="ja-JP" altLang="en-US" sz="2400" dirty="0"/>
              <a:t>・</a:t>
            </a:r>
            <a:r>
              <a:rPr lang="ja-JP" altLang="en-US" sz="2400" b="0" i="0" u="none" strike="noStrike" baseline="0" dirty="0">
                <a:latin typeface="ＭＳd娯a.."/>
              </a:rPr>
              <a:t>居住するマンションの入り口から自室まで</a:t>
            </a:r>
            <a:endParaRPr lang="en-US" altLang="ja-JP" sz="2400" b="0" i="0" u="none" strike="noStrike" baseline="0" dirty="0">
              <a:latin typeface="ＭＳd娯a.."/>
            </a:endParaRPr>
          </a:p>
          <a:p>
            <a:r>
              <a:rPr lang="ja-JP" altLang="en-US" sz="2400" dirty="0">
                <a:latin typeface="ＭＳd娯a.."/>
              </a:rPr>
              <a:t>　</a:t>
            </a:r>
            <a:r>
              <a:rPr lang="ja-JP" altLang="en-US" sz="2400" b="0" i="0" u="none" strike="noStrike" baseline="0" dirty="0">
                <a:latin typeface="ＭＳd娯a.."/>
              </a:rPr>
              <a:t>の道のりを動画で撮影したものを送信</a:t>
            </a:r>
            <a:endParaRPr lang="en-US" altLang="ja-JP" sz="2400" b="0" i="0" u="none" strike="noStrike" baseline="0" dirty="0">
              <a:latin typeface="ＭＳd娯a.."/>
            </a:endParaRPr>
          </a:p>
        </p:txBody>
      </p:sp>
      <p:grpSp>
        <p:nvGrpSpPr>
          <p:cNvPr id="1024" name="グループ化 1023">
            <a:extLst>
              <a:ext uri="{FF2B5EF4-FFF2-40B4-BE49-F238E27FC236}">
                <a16:creationId xmlns:a16="http://schemas.microsoft.com/office/drawing/2014/main" id="{24481FCE-4019-F2B3-037C-BF7A610C7248}"/>
              </a:ext>
            </a:extLst>
          </p:cNvPr>
          <p:cNvGrpSpPr/>
          <p:nvPr/>
        </p:nvGrpSpPr>
        <p:grpSpPr>
          <a:xfrm>
            <a:off x="445915" y="3852185"/>
            <a:ext cx="6590413" cy="2979908"/>
            <a:chOff x="581224" y="4195807"/>
            <a:chExt cx="5298558" cy="2289544"/>
          </a:xfrm>
        </p:grpSpPr>
        <p:sp>
          <p:nvSpPr>
            <p:cNvPr id="31" name="爆発: 14 pt 30">
              <a:extLst>
                <a:ext uri="{FF2B5EF4-FFF2-40B4-BE49-F238E27FC236}">
                  <a16:creationId xmlns:a16="http://schemas.microsoft.com/office/drawing/2014/main" id="{B06A7269-5FBF-8846-3F66-26EE6E44E4C2}"/>
                </a:ext>
              </a:extLst>
            </p:cNvPr>
            <p:cNvSpPr/>
            <p:nvPr/>
          </p:nvSpPr>
          <p:spPr>
            <a:xfrm>
              <a:off x="733624" y="4348207"/>
              <a:ext cx="5146158" cy="2137144"/>
            </a:xfrm>
            <a:prstGeom prst="irregularSeal2">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HG明朝E" panose="02020909000000000000" pitchFamily="17" charset="-128"/>
                <a:ea typeface="HG明朝E" panose="02020909000000000000" pitchFamily="17" charset="-128"/>
              </a:endParaRPr>
            </a:p>
          </p:txBody>
        </p:sp>
        <p:sp>
          <p:nvSpPr>
            <p:cNvPr id="30" name="爆発: 14 pt 29">
              <a:extLst>
                <a:ext uri="{FF2B5EF4-FFF2-40B4-BE49-F238E27FC236}">
                  <a16:creationId xmlns:a16="http://schemas.microsoft.com/office/drawing/2014/main" id="{CEC001C5-9CF0-0821-9131-4816C523C3CA}"/>
                </a:ext>
              </a:extLst>
            </p:cNvPr>
            <p:cNvSpPr/>
            <p:nvPr/>
          </p:nvSpPr>
          <p:spPr>
            <a:xfrm>
              <a:off x="581224" y="4195807"/>
              <a:ext cx="5146158" cy="2137144"/>
            </a:xfrm>
            <a:prstGeom prst="irregularSeal2">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FF0000"/>
                  </a:solidFill>
                  <a:latin typeface="HG明朝E" panose="02020909000000000000" pitchFamily="17" charset="-128"/>
                  <a:ea typeface="HG明朝E" panose="02020909000000000000" pitchFamily="17" charset="-128"/>
                </a:rPr>
                <a:t>個人情報</a:t>
              </a:r>
              <a:r>
                <a:rPr kumimoji="1" lang="ja-JP" altLang="en-US" sz="2000" dirty="0">
                  <a:solidFill>
                    <a:schemeClr val="tx1"/>
                  </a:solidFill>
                  <a:latin typeface="HG明朝E" panose="02020909000000000000" pitchFamily="17" charset="-128"/>
                  <a:ea typeface="HG明朝E" panose="02020909000000000000" pitchFamily="17" charset="-128"/>
                </a:rPr>
                <a:t>を</a:t>
              </a:r>
              <a:r>
                <a:rPr lang="ja-JP" altLang="en-US" sz="2400" b="1" dirty="0">
                  <a:solidFill>
                    <a:srgbClr val="FF0000"/>
                  </a:solidFill>
                  <a:latin typeface="HG明朝E" panose="02020909000000000000" pitchFamily="17" charset="-128"/>
                  <a:ea typeface="HG明朝E" panose="02020909000000000000" pitchFamily="17" charset="-128"/>
                </a:rPr>
                <a:t>ＤＭ</a:t>
              </a:r>
              <a:r>
                <a:rPr lang="ja-JP" altLang="en-US" sz="2000" dirty="0">
                  <a:solidFill>
                    <a:schemeClr val="tx1"/>
                  </a:solidFill>
                  <a:latin typeface="HG明朝E" panose="02020909000000000000" pitchFamily="17" charset="-128"/>
                  <a:ea typeface="HG明朝E" panose="02020909000000000000" pitchFamily="17" charset="-128"/>
                </a:rPr>
                <a:t>で</a:t>
              </a:r>
              <a:endParaRPr lang="en-US" altLang="ja-JP" sz="2000" dirty="0">
                <a:solidFill>
                  <a:schemeClr val="tx1"/>
                </a:solidFill>
                <a:latin typeface="HG明朝E" panose="02020909000000000000" pitchFamily="17" charset="-128"/>
                <a:ea typeface="HG明朝E" panose="02020909000000000000" pitchFamily="17" charset="-128"/>
              </a:endParaRPr>
            </a:p>
            <a:p>
              <a:pPr algn="ctr"/>
              <a:r>
                <a:rPr lang="ja-JP" altLang="en-US" sz="2000" dirty="0">
                  <a:solidFill>
                    <a:schemeClr val="tx1"/>
                  </a:solidFill>
                  <a:latin typeface="HG明朝E" panose="02020909000000000000" pitchFamily="17" charset="-128"/>
                  <a:ea typeface="HG明朝E" panose="02020909000000000000" pitchFamily="17" charset="-128"/>
                </a:rPr>
                <a:t>やり取りが始まったら</a:t>
              </a:r>
              <a:endParaRPr lang="en-US" altLang="ja-JP" sz="2000" dirty="0">
                <a:solidFill>
                  <a:schemeClr val="tx1"/>
                </a:solidFill>
                <a:latin typeface="HG明朝E" panose="02020909000000000000" pitchFamily="17" charset="-128"/>
                <a:ea typeface="HG明朝E" panose="02020909000000000000" pitchFamily="17" charset="-128"/>
              </a:endParaRPr>
            </a:p>
            <a:p>
              <a:pPr algn="ctr"/>
              <a:r>
                <a:rPr lang="ja-JP" altLang="en-US" sz="2400" dirty="0">
                  <a:solidFill>
                    <a:schemeClr val="tx1"/>
                  </a:solidFill>
                  <a:latin typeface="HG明朝E" panose="02020909000000000000" pitchFamily="17" charset="-128"/>
                  <a:ea typeface="HG明朝E" panose="02020909000000000000" pitchFamily="17" charset="-128"/>
                </a:rPr>
                <a:t>要注意</a:t>
              </a:r>
              <a:r>
                <a:rPr lang="ja-JP" altLang="en-US" sz="2000" dirty="0">
                  <a:solidFill>
                    <a:schemeClr val="tx1"/>
                  </a:solidFill>
                  <a:latin typeface="HG明朝E" panose="02020909000000000000" pitchFamily="17" charset="-128"/>
                  <a:ea typeface="HG明朝E" panose="02020909000000000000" pitchFamily="17" charset="-128"/>
                </a:rPr>
                <a:t>！</a:t>
              </a:r>
              <a:endParaRPr kumimoji="1" lang="ja-JP" altLang="en-US" sz="2000" dirty="0">
                <a:solidFill>
                  <a:schemeClr val="tx1"/>
                </a:solidFill>
                <a:latin typeface="HG明朝E" panose="02020909000000000000" pitchFamily="17" charset="-128"/>
                <a:ea typeface="HG明朝E" panose="02020909000000000000" pitchFamily="17" charset="-128"/>
              </a:endParaRPr>
            </a:p>
          </p:txBody>
        </p:sp>
      </p:grpSp>
      <p:grpSp>
        <p:nvGrpSpPr>
          <p:cNvPr id="1031" name="グループ化 1030">
            <a:extLst>
              <a:ext uri="{FF2B5EF4-FFF2-40B4-BE49-F238E27FC236}">
                <a16:creationId xmlns:a16="http://schemas.microsoft.com/office/drawing/2014/main" id="{15EAF3C5-C670-165D-E3B0-D401B6D67E66}"/>
              </a:ext>
            </a:extLst>
          </p:cNvPr>
          <p:cNvGrpSpPr/>
          <p:nvPr/>
        </p:nvGrpSpPr>
        <p:grpSpPr>
          <a:xfrm>
            <a:off x="7910453" y="4234656"/>
            <a:ext cx="3822574" cy="1591986"/>
            <a:chOff x="7910453" y="4234656"/>
            <a:chExt cx="3822574" cy="1591986"/>
          </a:xfrm>
        </p:grpSpPr>
        <p:sp>
          <p:nvSpPr>
            <p:cNvPr id="1027" name="テキスト ボックス 1026">
              <a:extLst>
                <a:ext uri="{FF2B5EF4-FFF2-40B4-BE49-F238E27FC236}">
                  <a16:creationId xmlns:a16="http://schemas.microsoft.com/office/drawing/2014/main" id="{2838D637-F354-2DD8-0773-7ECB3E7BF103}"/>
                </a:ext>
              </a:extLst>
            </p:cNvPr>
            <p:cNvSpPr txBox="1"/>
            <p:nvPr/>
          </p:nvSpPr>
          <p:spPr>
            <a:xfrm>
              <a:off x="7910453" y="4234656"/>
              <a:ext cx="3822574" cy="1591986"/>
            </a:xfrm>
            <a:prstGeom prst="rect">
              <a:avLst/>
            </a:prstGeom>
            <a:solidFill>
              <a:srgbClr val="FF3300"/>
            </a:solidFill>
            <a:ln w="19050">
              <a:solidFill>
                <a:schemeClr val="tx1"/>
              </a:solidFill>
            </a:ln>
          </p:spPr>
          <p:txBody>
            <a:bodyPr wrap="square" rtlCol="0">
              <a:spAutoFit/>
            </a:bodyPr>
            <a:lstStyle/>
            <a:p>
              <a:pPr algn="ctr"/>
              <a:endParaRPr kumimoji="1" lang="ja-JP" altLang="en-US" sz="2800" dirty="0"/>
            </a:p>
          </p:txBody>
        </p:sp>
        <p:sp>
          <p:nvSpPr>
            <p:cNvPr id="1029" name="テキスト ボックス 1028">
              <a:extLst>
                <a:ext uri="{FF2B5EF4-FFF2-40B4-BE49-F238E27FC236}">
                  <a16:creationId xmlns:a16="http://schemas.microsoft.com/office/drawing/2014/main" id="{359A65B6-7BB5-EDDE-EA65-5E4A13C5DD95}"/>
                </a:ext>
              </a:extLst>
            </p:cNvPr>
            <p:cNvSpPr txBox="1"/>
            <p:nvPr/>
          </p:nvSpPr>
          <p:spPr>
            <a:xfrm>
              <a:off x="7994513" y="4327027"/>
              <a:ext cx="3647923" cy="1409448"/>
            </a:xfrm>
            <a:prstGeom prst="rect">
              <a:avLst/>
            </a:prstGeom>
            <a:solidFill>
              <a:srgbClr val="FF3300"/>
            </a:solidFill>
            <a:ln w="19050">
              <a:solidFill>
                <a:schemeClr val="tx1"/>
              </a:solidFill>
            </a:ln>
          </p:spPr>
          <p:txBody>
            <a:bodyPr wrap="square" rtlCol="0">
              <a:spAutoFit/>
            </a:bodyPr>
            <a:lstStyle/>
            <a:p>
              <a:pPr algn="ctr"/>
              <a:r>
                <a:rPr kumimoji="1" lang="ja-JP" altLang="en-US" sz="2800" b="1" dirty="0"/>
                <a:t>まだ戻れます！</a:t>
              </a:r>
              <a:endParaRPr kumimoji="1" lang="en-US" altLang="ja-JP" sz="2800" b="1" dirty="0"/>
            </a:p>
            <a:p>
              <a:pPr algn="ctr"/>
              <a:r>
                <a:rPr lang="ja-JP" altLang="en-US" sz="2800" b="1" dirty="0"/>
                <a:t>ここで気づいて</a:t>
              </a:r>
              <a:endParaRPr lang="en-US" altLang="ja-JP" sz="2800" b="1" dirty="0"/>
            </a:p>
            <a:p>
              <a:pPr algn="ctr"/>
              <a:r>
                <a:rPr lang="ja-JP" altLang="en-US" sz="2800" b="1" dirty="0"/>
                <a:t>踏み止まりましょう</a:t>
              </a:r>
              <a:endParaRPr kumimoji="1" lang="ja-JP" altLang="en-US" sz="2800" b="1" dirty="0"/>
            </a:p>
          </p:txBody>
        </p:sp>
      </p:grpSp>
    </p:spTree>
    <p:extLst>
      <p:ext uri="{BB962C8B-B14F-4D97-AF65-F5344CB8AC3E}">
        <p14:creationId xmlns:p14="http://schemas.microsoft.com/office/powerpoint/2010/main" val="307564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99C924D-655A-F47D-B97A-8D7068719D30}"/>
              </a:ext>
            </a:extLst>
          </p:cNvPr>
          <p:cNvSpPr>
            <a:spLocks noGrp="1"/>
          </p:cNvSpPr>
          <p:nvPr>
            <p:ph idx="1"/>
          </p:nvPr>
        </p:nvSpPr>
        <p:spPr>
          <a:xfrm>
            <a:off x="1501486" y="1286564"/>
            <a:ext cx="1391659" cy="603539"/>
          </a:xfrm>
        </p:spPr>
        <p:txBody>
          <a:bodyPr>
            <a:normAutofit/>
          </a:bodyPr>
          <a:lstStyle/>
          <a:p>
            <a:pPr marL="0" indent="0">
              <a:buNone/>
            </a:pPr>
            <a:r>
              <a:rPr kumimoji="1" lang="ja-JP" altLang="en-US" dirty="0"/>
              <a:t>・詐欺</a:t>
            </a:r>
          </a:p>
        </p:txBody>
      </p:sp>
      <p:sp>
        <p:nvSpPr>
          <p:cNvPr id="4" name="タイトル 1">
            <a:extLst>
              <a:ext uri="{FF2B5EF4-FFF2-40B4-BE49-F238E27FC236}">
                <a16:creationId xmlns:a16="http://schemas.microsoft.com/office/drawing/2014/main" id="{23D4CCFE-C545-7837-3B25-56299B28520C}"/>
              </a:ext>
            </a:extLst>
          </p:cNvPr>
          <p:cNvSpPr txBox="1">
            <a:spLocks/>
          </p:cNvSpPr>
          <p:nvPr/>
        </p:nvSpPr>
        <p:spPr>
          <a:xfrm>
            <a:off x="612920" y="71767"/>
            <a:ext cx="9140969" cy="86795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5400" dirty="0">
                <a:latin typeface="ＤＦ平成ゴシック体W5" panose="020B0509000000000000" pitchFamily="49" charset="-128"/>
                <a:ea typeface="ＤＦ平成ゴシック体W5" panose="020B0509000000000000" pitchFamily="49" charset="-128"/>
              </a:rPr>
              <a:t>闇バイトの段階③　～実行～</a:t>
            </a:r>
          </a:p>
        </p:txBody>
      </p:sp>
      <p:pic>
        <p:nvPicPr>
          <p:cNvPr id="1026" name="Picture 2" descr="銀行強盗のイラスト">
            <a:extLst>
              <a:ext uri="{FF2B5EF4-FFF2-40B4-BE49-F238E27FC236}">
                <a16:creationId xmlns:a16="http://schemas.microsoft.com/office/drawing/2014/main" id="{ACEF2CD4-634A-5A85-B243-E2B6528EA5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8905" y="4008386"/>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給与を受け取るスポーツ選手のイラスト">
            <a:extLst>
              <a:ext uri="{FF2B5EF4-FFF2-40B4-BE49-F238E27FC236}">
                <a16:creationId xmlns:a16="http://schemas.microsoft.com/office/drawing/2014/main" id="{5F9E3473-E34F-7A6B-ABE4-47D0554146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1922" y="1512019"/>
            <a:ext cx="1916981" cy="19169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スマートフォン教室のイラスト">
            <a:extLst>
              <a:ext uri="{FF2B5EF4-FFF2-40B4-BE49-F238E27FC236}">
                <a16:creationId xmlns:a16="http://schemas.microsoft.com/office/drawing/2014/main" id="{6B659E2E-DCF3-493F-710E-5039F3DD07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215" y="1890103"/>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埋蔵金を探す人のイラスト（女性）">
            <a:extLst>
              <a:ext uri="{FF2B5EF4-FFF2-40B4-BE49-F238E27FC236}">
                <a16:creationId xmlns:a16="http://schemas.microsoft.com/office/drawing/2014/main" id="{09301259-FD88-FA6C-EB4C-A6C87D2707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4156" y="4637756"/>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A4C66B6E-9B71-8447-507C-22C78F5F2752}"/>
              </a:ext>
            </a:extLst>
          </p:cNvPr>
          <p:cNvSpPr txBox="1"/>
          <p:nvPr/>
        </p:nvSpPr>
        <p:spPr>
          <a:xfrm>
            <a:off x="1539330" y="3746776"/>
            <a:ext cx="1916981" cy="523220"/>
          </a:xfrm>
          <a:prstGeom prst="rect">
            <a:avLst/>
          </a:prstGeom>
          <a:noFill/>
        </p:spPr>
        <p:txBody>
          <a:bodyPr wrap="square" rtlCol="0">
            <a:spAutoFit/>
          </a:bodyPr>
          <a:lstStyle/>
          <a:p>
            <a:r>
              <a:rPr kumimoji="1" lang="ja-JP" altLang="en-US" sz="2800" dirty="0"/>
              <a:t>・強盗</a:t>
            </a:r>
            <a:endParaRPr kumimoji="1" lang="en-US" altLang="ja-JP" sz="2800" dirty="0"/>
          </a:p>
        </p:txBody>
      </p:sp>
      <p:sp>
        <p:nvSpPr>
          <p:cNvPr id="7" name="思考の吹き出し: 雲形 6">
            <a:extLst>
              <a:ext uri="{FF2B5EF4-FFF2-40B4-BE49-F238E27FC236}">
                <a16:creationId xmlns:a16="http://schemas.microsoft.com/office/drawing/2014/main" id="{F47439B2-8B75-07CE-0EAB-26DC0B349E1C}"/>
              </a:ext>
            </a:extLst>
          </p:cNvPr>
          <p:cNvSpPr/>
          <p:nvPr/>
        </p:nvSpPr>
        <p:spPr>
          <a:xfrm>
            <a:off x="6609052" y="1140813"/>
            <a:ext cx="3449710" cy="1223823"/>
          </a:xfrm>
          <a:prstGeom prst="cloudCallout">
            <a:avLst>
              <a:gd name="adj1" fmla="val -55665"/>
              <a:gd name="adj2" fmla="val 4077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言われたことをやっただけだし</a:t>
            </a:r>
            <a:r>
              <a:rPr kumimoji="1" lang="en-US" altLang="ja-JP" sz="2000" b="1" dirty="0"/>
              <a:t>…</a:t>
            </a:r>
            <a:endParaRPr kumimoji="1" lang="ja-JP" altLang="en-US" sz="2000" b="1" dirty="0"/>
          </a:p>
        </p:txBody>
      </p:sp>
      <p:grpSp>
        <p:nvGrpSpPr>
          <p:cNvPr id="11" name="グループ化 10">
            <a:extLst>
              <a:ext uri="{FF2B5EF4-FFF2-40B4-BE49-F238E27FC236}">
                <a16:creationId xmlns:a16="http://schemas.microsoft.com/office/drawing/2014/main" id="{1A14B700-60EA-6F1C-1C10-197E9E754E1E}"/>
              </a:ext>
            </a:extLst>
          </p:cNvPr>
          <p:cNvGrpSpPr/>
          <p:nvPr/>
        </p:nvGrpSpPr>
        <p:grpSpPr>
          <a:xfrm>
            <a:off x="5844887" y="2470509"/>
            <a:ext cx="5377296" cy="2359891"/>
            <a:chOff x="6438904" y="3740727"/>
            <a:chExt cx="5194296" cy="1866900"/>
          </a:xfrm>
        </p:grpSpPr>
        <p:sp>
          <p:nvSpPr>
            <p:cNvPr id="10" name="星: 16 pt 9">
              <a:extLst>
                <a:ext uri="{FF2B5EF4-FFF2-40B4-BE49-F238E27FC236}">
                  <a16:creationId xmlns:a16="http://schemas.microsoft.com/office/drawing/2014/main" id="{AE1D303A-7FBE-E1EB-E6AF-9840E49BEA15}"/>
                </a:ext>
              </a:extLst>
            </p:cNvPr>
            <p:cNvSpPr/>
            <p:nvPr/>
          </p:nvSpPr>
          <p:spPr>
            <a:xfrm>
              <a:off x="6591303" y="3893127"/>
              <a:ext cx="5041897" cy="1714500"/>
            </a:xfrm>
            <a:prstGeom prst="star16">
              <a:avLst/>
            </a:prstGeom>
            <a:solidFill>
              <a:schemeClr val="accent2">
                <a:lumMod val="40000"/>
                <a:lumOff val="6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 name="星: 16 pt 8">
              <a:extLst>
                <a:ext uri="{FF2B5EF4-FFF2-40B4-BE49-F238E27FC236}">
                  <a16:creationId xmlns:a16="http://schemas.microsoft.com/office/drawing/2014/main" id="{7D6DDB1B-152A-E5C8-D4EC-3C7BB628CEF5}"/>
                </a:ext>
              </a:extLst>
            </p:cNvPr>
            <p:cNvSpPr/>
            <p:nvPr/>
          </p:nvSpPr>
          <p:spPr>
            <a:xfrm>
              <a:off x="6438904" y="3740727"/>
              <a:ext cx="5041897" cy="1714500"/>
            </a:xfrm>
            <a:prstGeom prst="star16">
              <a:avLst/>
            </a:prstGeom>
            <a:solidFill>
              <a:srgbClr val="FFFF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2800" b="1" dirty="0">
                  <a:solidFill>
                    <a:srgbClr val="FF0000"/>
                  </a:solidFill>
                </a:rPr>
                <a:t>実行、関与</a:t>
              </a:r>
              <a:r>
                <a:rPr kumimoji="1" lang="ja-JP" altLang="en-US" sz="2400" b="1" dirty="0">
                  <a:solidFill>
                    <a:schemeClr val="tx1"/>
                  </a:solidFill>
                </a:rPr>
                <a:t>して</a:t>
              </a:r>
              <a:endParaRPr kumimoji="1" lang="en-US" altLang="ja-JP" sz="2000" b="1" dirty="0">
                <a:solidFill>
                  <a:schemeClr val="tx1"/>
                </a:solidFill>
              </a:endParaRPr>
            </a:p>
            <a:p>
              <a:pPr algn="ctr"/>
              <a:r>
                <a:rPr kumimoji="1" lang="ja-JP" altLang="en-US" sz="2400" b="1" dirty="0">
                  <a:solidFill>
                    <a:schemeClr val="tx1"/>
                  </a:solidFill>
                </a:rPr>
                <a:t>いますよね？</a:t>
              </a:r>
              <a:endParaRPr kumimoji="1" lang="ja-JP" altLang="en-US" sz="2800" b="1" dirty="0">
                <a:solidFill>
                  <a:schemeClr val="tx1"/>
                </a:solidFill>
              </a:endParaRPr>
            </a:p>
          </p:txBody>
        </p:sp>
      </p:grpSp>
      <p:sp>
        <p:nvSpPr>
          <p:cNvPr id="15" name="テキスト ボックス 14">
            <a:extLst>
              <a:ext uri="{FF2B5EF4-FFF2-40B4-BE49-F238E27FC236}">
                <a16:creationId xmlns:a16="http://schemas.microsoft.com/office/drawing/2014/main" id="{667DC8D5-6A53-BDCA-9011-E964695916DD}"/>
              </a:ext>
            </a:extLst>
          </p:cNvPr>
          <p:cNvSpPr txBox="1"/>
          <p:nvPr/>
        </p:nvSpPr>
        <p:spPr>
          <a:xfrm>
            <a:off x="7333672" y="5003467"/>
            <a:ext cx="3898109" cy="1551355"/>
          </a:xfrm>
          <a:prstGeom prst="rect">
            <a:avLst/>
          </a:prstGeom>
          <a:solidFill>
            <a:srgbClr val="FF3300"/>
          </a:solidFill>
          <a:ln w="19050">
            <a:solidFill>
              <a:schemeClr val="tx1"/>
            </a:solidFill>
          </a:ln>
        </p:spPr>
        <p:txBody>
          <a:bodyPr wrap="square" rtlCol="0">
            <a:spAutoFit/>
          </a:bodyPr>
          <a:lstStyle/>
          <a:p>
            <a:pPr algn="ctr"/>
            <a:endParaRPr kumimoji="1" lang="ja-JP" altLang="en-US" sz="2800" dirty="0"/>
          </a:p>
        </p:txBody>
      </p:sp>
      <p:sp>
        <p:nvSpPr>
          <p:cNvPr id="16" name="テキスト ボックス 15">
            <a:extLst>
              <a:ext uri="{FF2B5EF4-FFF2-40B4-BE49-F238E27FC236}">
                <a16:creationId xmlns:a16="http://schemas.microsoft.com/office/drawing/2014/main" id="{5AE60003-691C-05DF-0EE5-6205FCC406BD}"/>
              </a:ext>
            </a:extLst>
          </p:cNvPr>
          <p:cNvSpPr txBox="1"/>
          <p:nvPr/>
        </p:nvSpPr>
        <p:spPr>
          <a:xfrm>
            <a:off x="7407564" y="5086646"/>
            <a:ext cx="3731491" cy="1384995"/>
          </a:xfrm>
          <a:prstGeom prst="rect">
            <a:avLst/>
          </a:prstGeom>
          <a:solidFill>
            <a:srgbClr val="FF3300"/>
          </a:solidFill>
          <a:ln w="19050">
            <a:solidFill>
              <a:schemeClr val="tx1"/>
            </a:solidFill>
          </a:ln>
        </p:spPr>
        <p:txBody>
          <a:bodyPr wrap="square" lIns="108000" rIns="36000" rtlCol="0">
            <a:spAutoFit/>
          </a:bodyPr>
          <a:lstStyle/>
          <a:p>
            <a:pPr algn="just"/>
            <a:r>
              <a:rPr kumimoji="1" lang="ja-JP" altLang="en-US" sz="2800" b="1" dirty="0"/>
              <a:t>警察</a:t>
            </a:r>
            <a:r>
              <a:rPr kumimoji="1" lang="ja-JP" altLang="en-US" sz="2800" dirty="0"/>
              <a:t>に通用しません。</a:t>
            </a:r>
            <a:r>
              <a:rPr kumimoji="1" lang="ja-JP" altLang="en-US" sz="2800" b="1" dirty="0"/>
              <a:t>正しい判断</a:t>
            </a:r>
            <a:r>
              <a:rPr kumimoji="1" lang="ja-JP" altLang="en-US" sz="2800" dirty="0"/>
              <a:t>ができる</a:t>
            </a:r>
            <a:endParaRPr kumimoji="1" lang="en-US" altLang="ja-JP" sz="2800" dirty="0"/>
          </a:p>
          <a:p>
            <a:pPr algn="just"/>
            <a:r>
              <a:rPr kumimoji="1" lang="ja-JP" altLang="en-US" sz="2800" dirty="0"/>
              <a:t>ようになりましょう。</a:t>
            </a:r>
          </a:p>
        </p:txBody>
      </p:sp>
    </p:spTree>
    <p:extLst>
      <p:ext uri="{BB962C8B-B14F-4D97-AF65-F5344CB8AC3E}">
        <p14:creationId xmlns:p14="http://schemas.microsoft.com/office/powerpoint/2010/main" val="321423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C618C986-A2F3-EA9F-C258-A41BF10D3ECA}"/>
              </a:ext>
            </a:extLst>
          </p:cNvPr>
          <p:cNvSpPr txBox="1">
            <a:spLocks/>
          </p:cNvSpPr>
          <p:nvPr/>
        </p:nvSpPr>
        <p:spPr>
          <a:xfrm>
            <a:off x="598251" y="95288"/>
            <a:ext cx="10027659" cy="8062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5400" dirty="0">
                <a:latin typeface="ＤＦ平成ゴシック体W5" panose="020B0509000000000000" pitchFamily="49" charset="-128"/>
                <a:ea typeface="ＤＦ平成ゴシック体W5" panose="020B0509000000000000" pitchFamily="49" charset="-128"/>
              </a:rPr>
              <a:t>闇バイトの段階④　～犯行後～</a:t>
            </a:r>
          </a:p>
        </p:txBody>
      </p:sp>
      <p:pic>
        <p:nvPicPr>
          <p:cNvPr id="2050" name="Picture 2" descr="財布にお金がない人のイラスト（女性）">
            <a:extLst>
              <a:ext uri="{FF2B5EF4-FFF2-40B4-BE49-F238E27FC236}">
                <a16:creationId xmlns:a16="http://schemas.microsoft.com/office/drawing/2014/main" id="{1BB17CF3-153D-9403-865A-B0F6291357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082" y="1892516"/>
            <a:ext cx="1550391" cy="155039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ハッカー・ネットワーク犯罪のイラスト（セキュリティー）">
            <a:extLst>
              <a:ext uri="{FF2B5EF4-FFF2-40B4-BE49-F238E27FC236}">
                <a16:creationId xmlns:a16="http://schemas.microsoft.com/office/drawing/2014/main" id="{AB40E6C6-E23D-7038-6323-3A63D62F5B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251" y="1978449"/>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海外逃亡のイラスト（大陸）">
            <a:extLst>
              <a:ext uri="{FF2B5EF4-FFF2-40B4-BE49-F238E27FC236}">
                <a16:creationId xmlns:a16="http://schemas.microsoft.com/office/drawing/2014/main" id="{89382973-5109-FFDB-86D9-CAC833D01E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497120"/>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99175ED9-1EF2-AC8F-14A9-68011F7FDE49}"/>
              </a:ext>
            </a:extLst>
          </p:cNvPr>
          <p:cNvSpPr txBox="1"/>
          <p:nvPr/>
        </p:nvSpPr>
        <p:spPr>
          <a:xfrm>
            <a:off x="641277" y="1111745"/>
            <a:ext cx="3220459" cy="369332"/>
          </a:xfrm>
          <a:prstGeom prst="rect">
            <a:avLst/>
          </a:prstGeom>
          <a:noFill/>
        </p:spPr>
        <p:txBody>
          <a:bodyPr wrap="square" rtlCol="0">
            <a:spAutoFit/>
          </a:bodyPr>
          <a:lstStyle/>
          <a:p>
            <a:r>
              <a:rPr kumimoji="1" lang="ja-JP" altLang="en-US" dirty="0"/>
              <a:t>・身元がバレて逃げられない</a:t>
            </a:r>
          </a:p>
        </p:txBody>
      </p:sp>
      <p:sp>
        <p:nvSpPr>
          <p:cNvPr id="7" name="吹き出し: 円形 6">
            <a:extLst>
              <a:ext uri="{FF2B5EF4-FFF2-40B4-BE49-F238E27FC236}">
                <a16:creationId xmlns:a16="http://schemas.microsoft.com/office/drawing/2014/main" id="{0C272978-60F6-3244-1669-4726DACA3E97}"/>
              </a:ext>
            </a:extLst>
          </p:cNvPr>
          <p:cNvSpPr/>
          <p:nvPr/>
        </p:nvSpPr>
        <p:spPr>
          <a:xfrm>
            <a:off x="2251506" y="3378977"/>
            <a:ext cx="3501014" cy="920462"/>
          </a:xfrm>
          <a:prstGeom prst="wedgeEllipseCallout">
            <a:avLst>
              <a:gd name="adj1" fmla="val -46669"/>
              <a:gd name="adj2" fmla="val -4931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家族や大切な人に</a:t>
            </a:r>
            <a:endParaRPr kumimoji="1" lang="en-US" altLang="ja-JP" sz="2000" b="1" dirty="0"/>
          </a:p>
          <a:p>
            <a:pPr algn="ctr"/>
            <a:r>
              <a:rPr kumimoji="1" lang="ja-JP" altLang="en-US" sz="2000" b="1" dirty="0"/>
              <a:t>危害を加える！</a:t>
            </a:r>
          </a:p>
        </p:txBody>
      </p:sp>
      <p:sp>
        <p:nvSpPr>
          <p:cNvPr id="8" name="吹き出し: 円形 7">
            <a:extLst>
              <a:ext uri="{FF2B5EF4-FFF2-40B4-BE49-F238E27FC236}">
                <a16:creationId xmlns:a16="http://schemas.microsoft.com/office/drawing/2014/main" id="{23F77E3A-BE41-5B1B-9FCF-809B8E426BD2}"/>
              </a:ext>
            </a:extLst>
          </p:cNvPr>
          <p:cNvSpPr/>
          <p:nvPr/>
        </p:nvSpPr>
        <p:spPr>
          <a:xfrm>
            <a:off x="2251506" y="1551468"/>
            <a:ext cx="3501015" cy="844973"/>
          </a:xfrm>
          <a:prstGeom prst="wedgeEllipseCallout">
            <a:avLst>
              <a:gd name="adj1" fmla="val -50098"/>
              <a:gd name="adj2" fmla="val 387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お前も犯罪者だ！</a:t>
            </a:r>
            <a:endParaRPr kumimoji="1" lang="en-US" altLang="ja-JP" sz="2000" b="1" dirty="0"/>
          </a:p>
          <a:p>
            <a:pPr algn="ctr"/>
            <a:r>
              <a:rPr lang="ja-JP" altLang="en-US" sz="2000" b="1" dirty="0"/>
              <a:t>家まで行ってやる！</a:t>
            </a:r>
            <a:endParaRPr kumimoji="1" lang="ja-JP" altLang="en-US" sz="2000" b="1" dirty="0"/>
          </a:p>
        </p:txBody>
      </p:sp>
      <p:sp>
        <p:nvSpPr>
          <p:cNvPr id="10" name="テキスト ボックス 9">
            <a:extLst>
              <a:ext uri="{FF2B5EF4-FFF2-40B4-BE49-F238E27FC236}">
                <a16:creationId xmlns:a16="http://schemas.microsoft.com/office/drawing/2014/main" id="{29939884-BA38-FADE-151D-229459F19C3B}"/>
              </a:ext>
            </a:extLst>
          </p:cNvPr>
          <p:cNvSpPr txBox="1"/>
          <p:nvPr/>
        </p:nvSpPr>
        <p:spPr>
          <a:xfrm>
            <a:off x="6096000" y="1106949"/>
            <a:ext cx="2492990" cy="369332"/>
          </a:xfrm>
          <a:prstGeom prst="rect">
            <a:avLst/>
          </a:prstGeom>
          <a:noFill/>
        </p:spPr>
        <p:txBody>
          <a:bodyPr wrap="none" rtlCol="0">
            <a:spAutoFit/>
          </a:bodyPr>
          <a:lstStyle/>
          <a:p>
            <a:r>
              <a:rPr kumimoji="1" lang="ja-JP" altLang="en-US" dirty="0"/>
              <a:t>・お金が支払われない</a:t>
            </a:r>
          </a:p>
        </p:txBody>
      </p:sp>
      <p:sp>
        <p:nvSpPr>
          <p:cNvPr id="11" name="思考の吹き出し: 雲形 10">
            <a:extLst>
              <a:ext uri="{FF2B5EF4-FFF2-40B4-BE49-F238E27FC236}">
                <a16:creationId xmlns:a16="http://schemas.microsoft.com/office/drawing/2014/main" id="{0B911D42-99F9-6ED8-8960-47BCFA4867D5}"/>
              </a:ext>
            </a:extLst>
          </p:cNvPr>
          <p:cNvSpPr/>
          <p:nvPr/>
        </p:nvSpPr>
        <p:spPr>
          <a:xfrm>
            <a:off x="8998834" y="1528163"/>
            <a:ext cx="2396673" cy="1277793"/>
          </a:xfrm>
          <a:prstGeom prst="cloudCallout">
            <a:avLst>
              <a:gd name="adj1" fmla="val -49751"/>
              <a:gd name="adj2" fmla="val 3503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訴えることもできない</a:t>
            </a:r>
            <a:r>
              <a:rPr kumimoji="1" lang="en-US" altLang="ja-JP" dirty="0"/>
              <a:t>…</a:t>
            </a:r>
            <a:endParaRPr kumimoji="1" lang="ja-JP" altLang="en-US" dirty="0"/>
          </a:p>
        </p:txBody>
      </p:sp>
      <p:grpSp>
        <p:nvGrpSpPr>
          <p:cNvPr id="14" name="グループ化 13">
            <a:extLst>
              <a:ext uri="{FF2B5EF4-FFF2-40B4-BE49-F238E27FC236}">
                <a16:creationId xmlns:a16="http://schemas.microsoft.com/office/drawing/2014/main" id="{7B3581EC-0E20-933E-917E-2AB32534C00F}"/>
              </a:ext>
            </a:extLst>
          </p:cNvPr>
          <p:cNvGrpSpPr/>
          <p:nvPr/>
        </p:nvGrpSpPr>
        <p:grpSpPr>
          <a:xfrm>
            <a:off x="1447715" y="4539830"/>
            <a:ext cx="6082146" cy="1899166"/>
            <a:chOff x="572655" y="4400888"/>
            <a:chExt cx="6082146" cy="1899166"/>
          </a:xfrm>
        </p:grpSpPr>
        <p:sp>
          <p:nvSpPr>
            <p:cNvPr id="13" name="星: 24 pt 12">
              <a:extLst>
                <a:ext uri="{FF2B5EF4-FFF2-40B4-BE49-F238E27FC236}">
                  <a16:creationId xmlns:a16="http://schemas.microsoft.com/office/drawing/2014/main" id="{DBE484B2-29EC-47A3-1088-AC09F4AD3763}"/>
                </a:ext>
              </a:extLst>
            </p:cNvPr>
            <p:cNvSpPr/>
            <p:nvPr/>
          </p:nvSpPr>
          <p:spPr>
            <a:xfrm>
              <a:off x="725055" y="4585554"/>
              <a:ext cx="5929746" cy="1714500"/>
            </a:xfrm>
            <a:prstGeom prst="star24">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FFFF00"/>
                </a:highlight>
              </a:endParaRPr>
            </a:p>
          </p:txBody>
        </p:sp>
        <p:sp>
          <p:nvSpPr>
            <p:cNvPr id="12" name="星: 24 pt 11">
              <a:extLst>
                <a:ext uri="{FF2B5EF4-FFF2-40B4-BE49-F238E27FC236}">
                  <a16:creationId xmlns:a16="http://schemas.microsoft.com/office/drawing/2014/main" id="{5246D469-9AB9-8E0F-7013-CD3286C8B5D9}"/>
                </a:ext>
              </a:extLst>
            </p:cNvPr>
            <p:cNvSpPr/>
            <p:nvPr/>
          </p:nvSpPr>
          <p:spPr>
            <a:xfrm>
              <a:off x="572655" y="4400888"/>
              <a:ext cx="5929746" cy="1714500"/>
            </a:xfrm>
            <a:prstGeom prst="star24">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犯罪グループから</a:t>
              </a:r>
              <a:endParaRPr kumimoji="1" lang="en-US" altLang="ja-JP" sz="2000" b="1" dirty="0">
                <a:solidFill>
                  <a:schemeClr val="tx1"/>
                </a:solidFill>
              </a:endParaRPr>
            </a:p>
            <a:p>
              <a:pPr algn="ctr"/>
              <a:r>
                <a:rPr lang="ja-JP" altLang="en-US" sz="2400" b="1" dirty="0">
                  <a:solidFill>
                    <a:srgbClr val="FF0000"/>
                  </a:solidFill>
                </a:rPr>
                <a:t>「使い捨て」</a:t>
              </a:r>
              <a:r>
                <a:rPr lang="ja-JP" altLang="en-US" sz="2000" b="1" dirty="0">
                  <a:solidFill>
                    <a:schemeClr val="tx1"/>
                  </a:solidFill>
                </a:rPr>
                <a:t>扱いに</a:t>
              </a:r>
              <a:endParaRPr kumimoji="1" lang="ja-JP" altLang="en-US" sz="2000" b="1" dirty="0">
                <a:solidFill>
                  <a:schemeClr val="tx1"/>
                </a:solidFill>
              </a:endParaRPr>
            </a:p>
          </p:txBody>
        </p:sp>
      </p:grpSp>
      <p:sp>
        <p:nvSpPr>
          <p:cNvPr id="15" name="吹き出し: 円形 14">
            <a:extLst>
              <a:ext uri="{FF2B5EF4-FFF2-40B4-BE49-F238E27FC236}">
                <a16:creationId xmlns:a16="http://schemas.microsoft.com/office/drawing/2014/main" id="{7E0D1842-2712-AF01-0233-41DB31D2BDFF}"/>
              </a:ext>
            </a:extLst>
          </p:cNvPr>
          <p:cNvSpPr/>
          <p:nvPr/>
        </p:nvSpPr>
        <p:spPr>
          <a:xfrm>
            <a:off x="2251505" y="2466832"/>
            <a:ext cx="3501015" cy="844973"/>
          </a:xfrm>
          <a:prstGeom prst="wedgeEllipseCallout">
            <a:avLst>
              <a:gd name="adj1" fmla="val -50098"/>
              <a:gd name="adj2" fmla="val -2791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次もやれ！</a:t>
            </a:r>
            <a:endParaRPr kumimoji="1" lang="en-US" altLang="ja-JP" sz="2000" b="1" dirty="0"/>
          </a:p>
          <a:p>
            <a:pPr algn="ctr"/>
            <a:r>
              <a:rPr lang="ja-JP" altLang="en-US" sz="2000" b="1" dirty="0"/>
              <a:t>さもなくば</a:t>
            </a:r>
            <a:r>
              <a:rPr lang="en-US" altLang="ja-JP" sz="2000" b="1" dirty="0"/>
              <a:t>…</a:t>
            </a:r>
            <a:endParaRPr kumimoji="1" lang="ja-JP" altLang="en-US" sz="2000" b="1" dirty="0"/>
          </a:p>
        </p:txBody>
      </p:sp>
      <p:sp>
        <p:nvSpPr>
          <p:cNvPr id="9" name="テキスト ボックス 8">
            <a:extLst>
              <a:ext uri="{FF2B5EF4-FFF2-40B4-BE49-F238E27FC236}">
                <a16:creationId xmlns:a16="http://schemas.microsoft.com/office/drawing/2014/main" id="{22161251-9C0F-65EE-8E88-A007460A7966}"/>
              </a:ext>
            </a:extLst>
          </p:cNvPr>
          <p:cNvSpPr txBox="1"/>
          <p:nvPr/>
        </p:nvSpPr>
        <p:spPr>
          <a:xfrm>
            <a:off x="698230" y="3842288"/>
            <a:ext cx="1514542" cy="369332"/>
          </a:xfrm>
          <a:prstGeom prst="rect">
            <a:avLst/>
          </a:prstGeom>
          <a:solidFill>
            <a:srgbClr val="FFFF00"/>
          </a:solidFill>
          <a:ln w="12700">
            <a:solidFill>
              <a:schemeClr val="tx1"/>
            </a:solidFill>
          </a:ln>
        </p:spPr>
        <p:txBody>
          <a:bodyPr wrap="square" rtlCol="0" anchor="b">
            <a:spAutoFit/>
          </a:bodyPr>
          <a:lstStyle/>
          <a:p>
            <a:pPr algn="just"/>
            <a:r>
              <a:rPr lang="en-US" altLang="ja-JP" sz="1600" dirty="0"/>
              <a:t>※</a:t>
            </a:r>
            <a:r>
              <a:rPr lang="ja-JP" altLang="en-US" b="1" dirty="0">
                <a:solidFill>
                  <a:srgbClr val="FF0000"/>
                </a:solidFill>
              </a:rPr>
              <a:t>脅迫</a:t>
            </a:r>
            <a:r>
              <a:rPr lang="ja-JP" altLang="en-US" sz="1600" dirty="0"/>
              <a:t>が</a:t>
            </a:r>
            <a:r>
              <a:rPr lang="ja-JP" altLang="en-US" b="1" dirty="0"/>
              <a:t>大半</a:t>
            </a:r>
            <a:endParaRPr kumimoji="1" lang="ja-JP" altLang="en-US" sz="1600" b="1" dirty="0"/>
          </a:p>
        </p:txBody>
      </p:sp>
      <p:grpSp>
        <p:nvGrpSpPr>
          <p:cNvPr id="19" name="グループ化 18">
            <a:extLst>
              <a:ext uri="{FF2B5EF4-FFF2-40B4-BE49-F238E27FC236}">
                <a16:creationId xmlns:a16="http://schemas.microsoft.com/office/drawing/2014/main" id="{DF8A46BC-396E-3366-B89E-E93C47A9E695}"/>
              </a:ext>
            </a:extLst>
          </p:cNvPr>
          <p:cNvGrpSpPr/>
          <p:nvPr/>
        </p:nvGrpSpPr>
        <p:grpSpPr>
          <a:xfrm>
            <a:off x="8541327" y="4724496"/>
            <a:ext cx="2553855" cy="1277793"/>
            <a:chOff x="9162472" y="4714454"/>
            <a:chExt cx="2553855" cy="1277793"/>
          </a:xfrm>
        </p:grpSpPr>
        <p:sp>
          <p:nvSpPr>
            <p:cNvPr id="17" name="テキスト ボックス 16">
              <a:extLst>
                <a:ext uri="{FF2B5EF4-FFF2-40B4-BE49-F238E27FC236}">
                  <a16:creationId xmlns:a16="http://schemas.microsoft.com/office/drawing/2014/main" id="{BA339A6C-8761-1003-465B-99B738524740}"/>
                </a:ext>
              </a:extLst>
            </p:cNvPr>
            <p:cNvSpPr txBox="1"/>
            <p:nvPr/>
          </p:nvSpPr>
          <p:spPr>
            <a:xfrm>
              <a:off x="9162472" y="4714454"/>
              <a:ext cx="2553855" cy="1277793"/>
            </a:xfrm>
            <a:prstGeom prst="rect">
              <a:avLst/>
            </a:prstGeom>
            <a:solidFill>
              <a:srgbClr val="FF3300"/>
            </a:solidFill>
            <a:ln w="19050">
              <a:solidFill>
                <a:schemeClr val="tx1"/>
              </a:solidFill>
            </a:ln>
          </p:spPr>
          <p:txBody>
            <a:bodyPr wrap="square" rtlCol="0">
              <a:spAutoFit/>
            </a:bodyPr>
            <a:lstStyle/>
            <a:p>
              <a:pPr algn="ctr"/>
              <a:endParaRPr kumimoji="1" lang="ja-JP" altLang="en-US" sz="2800" dirty="0"/>
            </a:p>
          </p:txBody>
        </p:sp>
        <p:sp>
          <p:nvSpPr>
            <p:cNvPr id="18" name="テキスト ボックス 17">
              <a:extLst>
                <a:ext uri="{FF2B5EF4-FFF2-40B4-BE49-F238E27FC236}">
                  <a16:creationId xmlns:a16="http://schemas.microsoft.com/office/drawing/2014/main" id="{890358F4-0BBB-F06D-99B0-D4D5EC7A2753}"/>
                </a:ext>
              </a:extLst>
            </p:cNvPr>
            <p:cNvSpPr txBox="1"/>
            <p:nvPr/>
          </p:nvSpPr>
          <p:spPr>
            <a:xfrm>
              <a:off x="9262642" y="4760257"/>
              <a:ext cx="2353514" cy="1186186"/>
            </a:xfrm>
            <a:prstGeom prst="rect">
              <a:avLst/>
            </a:prstGeom>
            <a:solidFill>
              <a:srgbClr val="FF3300"/>
            </a:solidFill>
            <a:ln w="19050">
              <a:solidFill>
                <a:schemeClr val="tx1"/>
              </a:solidFill>
            </a:ln>
          </p:spPr>
          <p:txBody>
            <a:bodyPr wrap="square" rtlCol="0">
              <a:spAutoFit/>
            </a:bodyPr>
            <a:lstStyle/>
            <a:p>
              <a:pPr algn="ctr"/>
              <a:r>
                <a:rPr kumimoji="1" lang="ja-JP" altLang="en-US" sz="3200" dirty="0"/>
                <a:t>関わっても</a:t>
              </a:r>
              <a:endParaRPr kumimoji="1" lang="en-US" altLang="ja-JP" sz="3200" dirty="0"/>
            </a:p>
            <a:p>
              <a:pPr algn="ctr"/>
              <a:r>
                <a:rPr kumimoji="1" lang="ja-JP" altLang="en-US" sz="4000" b="1" dirty="0"/>
                <a:t>損</a:t>
              </a:r>
              <a:r>
                <a:rPr kumimoji="1" lang="ja-JP" altLang="en-US" sz="3200" dirty="0"/>
                <a:t>しかない</a:t>
              </a:r>
            </a:p>
          </p:txBody>
        </p:sp>
      </p:grpSp>
    </p:spTree>
    <p:extLst>
      <p:ext uri="{BB962C8B-B14F-4D97-AF65-F5344CB8AC3E}">
        <p14:creationId xmlns:p14="http://schemas.microsoft.com/office/powerpoint/2010/main" val="1586481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A2E8D7B-D76A-D81B-8D35-6799DBCA3686}"/>
              </a:ext>
            </a:extLst>
          </p:cNvPr>
          <p:cNvSpPr txBox="1"/>
          <p:nvPr/>
        </p:nvSpPr>
        <p:spPr>
          <a:xfrm>
            <a:off x="572655" y="443346"/>
            <a:ext cx="1708727" cy="523220"/>
          </a:xfrm>
          <a:prstGeom prst="rect">
            <a:avLst/>
          </a:prstGeom>
          <a:noFill/>
        </p:spPr>
        <p:txBody>
          <a:bodyPr wrap="square" rtlCol="0">
            <a:spAutoFit/>
          </a:bodyPr>
          <a:lstStyle/>
          <a:p>
            <a:r>
              <a:rPr lang="ja-JP" altLang="en-US" sz="2800" b="1" dirty="0"/>
              <a:t>～</a:t>
            </a:r>
            <a:r>
              <a:rPr kumimoji="1" lang="ja-JP" altLang="en-US" sz="2800" b="1" dirty="0"/>
              <a:t>事例～</a:t>
            </a:r>
          </a:p>
        </p:txBody>
      </p:sp>
      <p:sp>
        <p:nvSpPr>
          <p:cNvPr id="6" name="テキスト ボックス 5">
            <a:extLst>
              <a:ext uri="{FF2B5EF4-FFF2-40B4-BE49-F238E27FC236}">
                <a16:creationId xmlns:a16="http://schemas.microsoft.com/office/drawing/2014/main" id="{16089C62-B1D3-564B-AC2A-11681EE4B7A6}"/>
              </a:ext>
            </a:extLst>
          </p:cNvPr>
          <p:cNvSpPr txBox="1"/>
          <p:nvPr/>
        </p:nvSpPr>
        <p:spPr>
          <a:xfrm>
            <a:off x="572655" y="966566"/>
            <a:ext cx="10945090" cy="5632311"/>
          </a:xfrm>
          <a:prstGeom prst="rect">
            <a:avLst/>
          </a:prstGeom>
          <a:noFill/>
        </p:spPr>
        <p:txBody>
          <a:bodyPr wrap="square" rtlCol="0">
            <a:spAutoFit/>
          </a:bodyPr>
          <a:lstStyle/>
          <a:p>
            <a:pPr marR="0" algn="l"/>
            <a:r>
              <a:rPr kumimoji="1" lang="ja-JP" altLang="en-US" sz="2400" dirty="0"/>
              <a:t>・</a:t>
            </a:r>
            <a:r>
              <a:rPr lang="ja-JP" altLang="en-US" sz="2400" b="0" i="0" u="none" strike="noStrike" baseline="0" dirty="0">
                <a:latin typeface="ＭＳd娯a.."/>
              </a:rPr>
              <a:t>初めの数回だけ報酬をもらったが、それ以降は逮捕されるまで報酬は支払わ</a:t>
            </a:r>
            <a:endParaRPr lang="en-US" altLang="ja-JP" sz="2400" b="0" i="0" u="none" strike="noStrike" baseline="0" dirty="0">
              <a:latin typeface="ＭＳd娯a.."/>
            </a:endParaRPr>
          </a:p>
          <a:p>
            <a:pPr marR="0" algn="l"/>
            <a:r>
              <a:rPr lang="ja-JP" altLang="en-US" sz="2400" dirty="0">
                <a:latin typeface="ＭＳd娯a.."/>
              </a:rPr>
              <a:t>　</a:t>
            </a:r>
            <a:r>
              <a:rPr lang="ja-JP" altLang="en-US" sz="2400" b="0" i="0" u="none" strike="noStrike" baseline="0" dirty="0">
                <a:latin typeface="ＭＳd娯a.."/>
              </a:rPr>
              <a:t>れなかった。</a:t>
            </a:r>
          </a:p>
          <a:p>
            <a:pPr marR="0" algn="l"/>
            <a:r>
              <a:rPr lang="ja-JP" altLang="en-US" sz="2400" dirty="0">
                <a:latin typeface="ＭＳd娯a.."/>
              </a:rPr>
              <a:t>・</a:t>
            </a:r>
            <a:r>
              <a:rPr lang="ja-JP" altLang="en-US" sz="2400" b="0" i="0" u="none" strike="noStrike" baseline="0" dirty="0">
                <a:latin typeface="ＭＳd娯a.."/>
              </a:rPr>
              <a:t>受け子として犯行に加担し、一旦は報酬を手に入れたものの、その後、上位</a:t>
            </a:r>
            <a:endParaRPr lang="en-US" altLang="ja-JP" sz="2400" b="0" i="0" u="none" strike="noStrike" baseline="0" dirty="0">
              <a:latin typeface="ＭＳd娯a.."/>
            </a:endParaRPr>
          </a:p>
          <a:p>
            <a:pPr marR="0" algn="l"/>
            <a:r>
              <a:rPr lang="ja-JP" altLang="en-US" sz="2400" dirty="0">
                <a:latin typeface="ＭＳd娯a.."/>
              </a:rPr>
              <a:t>　</a:t>
            </a:r>
            <a:r>
              <a:rPr lang="ja-JP" altLang="en-US" sz="2400" b="0" i="0" u="none" strike="noStrike" baseline="0" dirty="0">
                <a:latin typeface="ＭＳd娯a.."/>
              </a:rPr>
              <a:t>被疑者にだまされ、又は、因縁を付けられ報酬を奪われた。</a:t>
            </a:r>
          </a:p>
          <a:p>
            <a:r>
              <a:rPr kumimoji="1" lang="ja-JP" altLang="en-US" sz="2400" dirty="0"/>
              <a:t>・</a:t>
            </a:r>
            <a:r>
              <a:rPr lang="ja-JP" altLang="en-US" sz="2400" b="0" i="0" u="none" strike="noStrike" baseline="0" dirty="0">
                <a:latin typeface="ＭＳd娯a.."/>
              </a:rPr>
              <a:t>犯罪収益の持ち逃げの濡れ衣を着せられ警察等に密告された。</a:t>
            </a:r>
            <a:r>
              <a:rPr lang="en-US" altLang="ja-JP" sz="2400" b="0" i="0" u="none" strike="noStrike" baseline="0" dirty="0">
                <a:latin typeface="Calibri" panose="020F0502020204030204" pitchFamily="34" charset="0"/>
              </a:rPr>
              <a:t> </a:t>
            </a:r>
          </a:p>
          <a:p>
            <a:r>
              <a:rPr kumimoji="1" lang="ja-JP" altLang="en-US" sz="2400" dirty="0">
                <a:latin typeface="Calibri" panose="020F0502020204030204" pitchFamily="34" charset="0"/>
              </a:rPr>
              <a:t>・</a:t>
            </a:r>
            <a:r>
              <a:rPr lang="ja-JP" altLang="en-US" sz="2400" dirty="0">
                <a:solidFill>
                  <a:srgbClr val="000000"/>
                </a:solidFill>
                <a:latin typeface="ＭＳd娯a.."/>
              </a:rPr>
              <a:t>地元の先輩と犯罪に加担し、一旦は少年自身も報酬を得たものの、後日、先</a:t>
            </a:r>
            <a:endParaRPr lang="en-US" altLang="ja-JP" sz="2400" dirty="0">
              <a:solidFill>
                <a:srgbClr val="000000"/>
              </a:solidFill>
              <a:latin typeface="ＭＳd娯a.."/>
            </a:endParaRPr>
          </a:p>
          <a:p>
            <a:r>
              <a:rPr lang="ja-JP" altLang="en-US" sz="2400" dirty="0">
                <a:solidFill>
                  <a:srgbClr val="000000"/>
                </a:solidFill>
                <a:latin typeface="ＭＳd娯a.."/>
              </a:rPr>
              <a:t>　輩の上位被疑者から呼び出しを受け、ペナルティなどど称し、得た報酬以上</a:t>
            </a:r>
            <a:endParaRPr lang="en-US" altLang="ja-JP" sz="2400" dirty="0">
              <a:solidFill>
                <a:srgbClr val="000000"/>
              </a:solidFill>
              <a:latin typeface="ＭＳd娯a.."/>
            </a:endParaRPr>
          </a:p>
          <a:p>
            <a:r>
              <a:rPr lang="ja-JP" altLang="en-US" sz="2400" dirty="0">
                <a:solidFill>
                  <a:srgbClr val="000000"/>
                </a:solidFill>
                <a:latin typeface="ＭＳd娯a.."/>
              </a:rPr>
              <a:t>　のお金を巻き上げられた。さらに、その上位被疑者が上位グループへの上納</a:t>
            </a:r>
            <a:endParaRPr lang="en-US" altLang="ja-JP" sz="2400" dirty="0">
              <a:solidFill>
                <a:srgbClr val="000000"/>
              </a:solidFill>
              <a:latin typeface="ＭＳd娯a.."/>
            </a:endParaRPr>
          </a:p>
          <a:p>
            <a:r>
              <a:rPr lang="ja-JP" altLang="en-US" sz="2400" dirty="0">
                <a:solidFill>
                  <a:srgbClr val="000000"/>
                </a:solidFill>
                <a:latin typeface="ＭＳd娯a.."/>
              </a:rPr>
              <a:t>　金を支払わず、持ち逃げし、その濡れ衣を少年に着せたことから、上位グ</a:t>
            </a:r>
            <a:endParaRPr lang="en-US" altLang="ja-JP" sz="2400" dirty="0">
              <a:solidFill>
                <a:srgbClr val="000000"/>
              </a:solidFill>
              <a:latin typeface="ＭＳd娯a.."/>
            </a:endParaRPr>
          </a:p>
          <a:p>
            <a:r>
              <a:rPr lang="ja-JP" altLang="en-US" sz="2400" dirty="0">
                <a:solidFill>
                  <a:srgbClr val="000000"/>
                </a:solidFill>
                <a:latin typeface="ＭＳd娯a.."/>
              </a:rPr>
              <a:t>　ループが少年のみを警察に密告し逮捕させた。</a:t>
            </a:r>
            <a:endParaRPr lang="en-US" altLang="ja-JP" sz="2400" dirty="0">
              <a:solidFill>
                <a:srgbClr val="000000"/>
              </a:solidFill>
              <a:latin typeface="ＭＳd娯a.."/>
            </a:endParaRPr>
          </a:p>
          <a:p>
            <a:r>
              <a:rPr kumimoji="1" lang="ja-JP" altLang="en-US" sz="2400" dirty="0">
                <a:solidFill>
                  <a:srgbClr val="000000"/>
                </a:solidFill>
                <a:latin typeface="ＭＳd娯a.."/>
              </a:rPr>
              <a:t>・</a:t>
            </a:r>
            <a:r>
              <a:rPr lang="ja-JP" altLang="en-US" sz="2400" dirty="0">
                <a:solidFill>
                  <a:srgbClr val="000000"/>
                </a:solidFill>
                <a:latin typeface="ＭＳd娯a.."/>
              </a:rPr>
              <a:t>少年が闇バイトに応募した先輩に誘われ受け子をし、ある程度報酬を得てい</a:t>
            </a:r>
            <a:endParaRPr lang="en-US" altLang="ja-JP" sz="2400" dirty="0">
              <a:solidFill>
                <a:srgbClr val="000000"/>
              </a:solidFill>
              <a:latin typeface="ＭＳd娯a.."/>
            </a:endParaRPr>
          </a:p>
          <a:p>
            <a:r>
              <a:rPr lang="ja-JP" altLang="en-US" sz="2400" dirty="0">
                <a:solidFill>
                  <a:srgbClr val="000000"/>
                </a:solidFill>
                <a:latin typeface="ＭＳd娯a.."/>
              </a:rPr>
              <a:t>　たが、先輩の上位被疑者から「金が必要になった」「振り込みをしてくれ」</a:t>
            </a:r>
            <a:endParaRPr lang="en-US" altLang="ja-JP" sz="2400" dirty="0">
              <a:solidFill>
                <a:srgbClr val="000000"/>
              </a:solidFill>
              <a:latin typeface="ＭＳd娯a.."/>
            </a:endParaRPr>
          </a:p>
          <a:p>
            <a:r>
              <a:rPr lang="ja-JP" altLang="en-US" sz="2400" dirty="0">
                <a:solidFill>
                  <a:srgbClr val="000000"/>
                </a:solidFill>
                <a:latin typeface="ＭＳd娯a.."/>
              </a:rPr>
              <a:t>　などといわれ言われるがままに指定された口座に受け子をして得た報酬全て</a:t>
            </a:r>
            <a:endParaRPr lang="en-US" altLang="ja-JP" sz="2400" dirty="0">
              <a:solidFill>
                <a:srgbClr val="000000"/>
              </a:solidFill>
              <a:latin typeface="ＭＳd娯a.."/>
            </a:endParaRPr>
          </a:p>
          <a:p>
            <a:r>
              <a:rPr lang="ja-JP" altLang="en-US" sz="2400" dirty="0">
                <a:solidFill>
                  <a:srgbClr val="000000"/>
                </a:solidFill>
                <a:latin typeface="ＭＳd娯a.."/>
              </a:rPr>
              <a:t>　を振り込み、だまし取られた。</a:t>
            </a:r>
            <a:endParaRPr lang="en-US" altLang="ja-JP" sz="2400" dirty="0">
              <a:solidFill>
                <a:srgbClr val="000000"/>
              </a:solidFill>
              <a:latin typeface="ＭＳd娯a.."/>
            </a:endParaRPr>
          </a:p>
          <a:p>
            <a:pPr algn="r"/>
            <a:r>
              <a:rPr kumimoji="1" lang="ja-JP" altLang="en-US" sz="2400" dirty="0">
                <a:solidFill>
                  <a:srgbClr val="000000"/>
                </a:solidFill>
                <a:latin typeface="ＭＳd娯a.."/>
              </a:rPr>
              <a:t>（警視庁の資料を基に作成）</a:t>
            </a:r>
            <a:endParaRPr kumimoji="1" lang="ja-JP" altLang="en-US" sz="2400" dirty="0"/>
          </a:p>
        </p:txBody>
      </p:sp>
    </p:spTree>
    <p:extLst>
      <p:ext uri="{BB962C8B-B14F-4D97-AF65-F5344CB8AC3E}">
        <p14:creationId xmlns:p14="http://schemas.microsoft.com/office/powerpoint/2010/main" val="398880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D34CCF-FB73-4E42-815C-1746878EF44A}"/>
              </a:ext>
            </a:extLst>
          </p:cNvPr>
          <p:cNvSpPr>
            <a:spLocks noGrp="1"/>
          </p:cNvSpPr>
          <p:nvPr>
            <p:ph type="title"/>
          </p:nvPr>
        </p:nvSpPr>
        <p:spPr>
          <a:xfrm>
            <a:off x="718126" y="106506"/>
            <a:ext cx="3050309" cy="1325563"/>
          </a:xfrm>
        </p:spPr>
        <p:txBody>
          <a:bodyPr/>
          <a:lstStyle/>
          <a:p>
            <a:r>
              <a:rPr kumimoji="1" lang="ja-JP" altLang="en-US" b="1" dirty="0">
                <a:latin typeface="AR Pゴシック体M" panose="020B0600000000000000" pitchFamily="50" charset="-128"/>
                <a:ea typeface="AR Pゴシック体M" panose="020B0600000000000000" pitchFamily="50" charset="-128"/>
              </a:rPr>
              <a:t>〇相談窓口</a:t>
            </a:r>
          </a:p>
        </p:txBody>
      </p:sp>
      <p:sp>
        <p:nvSpPr>
          <p:cNvPr id="4" name="テキスト ボックス 3">
            <a:extLst>
              <a:ext uri="{FF2B5EF4-FFF2-40B4-BE49-F238E27FC236}">
                <a16:creationId xmlns:a16="http://schemas.microsoft.com/office/drawing/2014/main" id="{499877FD-24FD-5B36-B648-2DC1571D8AB9}"/>
              </a:ext>
            </a:extLst>
          </p:cNvPr>
          <p:cNvSpPr txBox="1"/>
          <p:nvPr/>
        </p:nvSpPr>
        <p:spPr>
          <a:xfrm>
            <a:off x="794327" y="1432069"/>
            <a:ext cx="10160000" cy="1631216"/>
          </a:xfrm>
          <a:prstGeom prst="rect">
            <a:avLst/>
          </a:prstGeom>
          <a:noFill/>
        </p:spPr>
        <p:txBody>
          <a:bodyPr wrap="square" rtlCol="0">
            <a:spAutoFit/>
          </a:bodyPr>
          <a:lstStyle/>
          <a:p>
            <a:pPr algn="l" fontAlgn="base"/>
            <a:r>
              <a:rPr lang="ja-JP" altLang="en-US" sz="2000" b="1" i="0" dirty="0">
                <a:solidFill>
                  <a:srgbClr val="555555"/>
                </a:solidFill>
                <a:effectLst/>
                <a:latin typeface="-apple-system"/>
              </a:rPr>
              <a:t>「闇バイト」に申し込んでしまった、抜け出したいのに抜け出せない方へ</a:t>
            </a:r>
            <a:endParaRPr lang="en-US" altLang="ja-JP" sz="2000" b="1" i="0" dirty="0">
              <a:solidFill>
                <a:srgbClr val="555555"/>
              </a:solidFill>
              <a:effectLst/>
              <a:latin typeface="-apple-system"/>
            </a:endParaRPr>
          </a:p>
          <a:p>
            <a:pPr algn="l" fontAlgn="base"/>
            <a:endParaRPr lang="ja-JP" altLang="en-US" sz="2000" b="1" i="0" dirty="0">
              <a:solidFill>
                <a:srgbClr val="555555"/>
              </a:solidFill>
              <a:effectLst/>
              <a:latin typeface="-apple-system"/>
            </a:endParaRPr>
          </a:p>
          <a:p>
            <a:pPr algn="l" fontAlgn="base"/>
            <a:r>
              <a:rPr lang="ja-JP" altLang="en-US" sz="2000" b="0" i="0" u="sng" dirty="0">
                <a:solidFill>
                  <a:srgbClr val="194686"/>
                </a:solidFill>
                <a:effectLst/>
                <a:latin typeface="-apple-system"/>
                <a:hlinkClick r:id="rId2"/>
              </a:rPr>
              <a:t>警察相談ダイヤル＃</a:t>
            </a:r>
            <a:r>
              <a:rPr lang="en-US" altLang="ja-JP" sz="2000" b="0" i="0" u="sng" dirty="0">
                <a:solidFill>
                  <a:srgbClr val="194686"/>
                </a:solidFill>
                <a:effectLst/>
                <a:latin typeface="-apple-system"/>
                <a:hlinkClick r:id="rId2"/>
              </a:rPr>
              <a:t>9110</a:t>
            </a:r>
            <a:r>
              <a:rPr lang="ja-JP" altLang="en-US" sz="2000" b="0" i="0" dirty="0">
                <a:solidFill>
                  <a:srgbClr val="333333"/>
                </a:solidFill>
                <a:effectLst/>
                <a:latin typeface="-apple-system"/>
              </a:rPr>
              <a:t>又はお近くの</a:t>
            </a:r>
            <a:r>
              <a:rPr lang="ja-JP" altLang="en-US" sz="2000" b="0" i="0" u="sng" dirty="0">
                <a:solidFill>
                  <a:srgbClr val="194686"/>
                </a:solidFill>
                <a:effectLst/>
                <a:latin typeface="-apple-system"/>
                <a:hlinkClick r:id="rId3"/>
              </a:rPr>
              <a:t>警察署</a:t>
            </a:r>
            <a:r>
              <a:rPr lang="ja-JP" altLang="en-US" sz="2000" b="0" i="0" dirty="0">
                <a:solidFill>
                  <a:srgbClr val="333333"/>
                </a:solidFill>
                <a:effectLst/>
                <a:latin typeface="-apple-system"/>
              </a:rPr>
              <a:t>までご相談ください。また、都道府県警察</a:t>
            </a:r>
            <a:endParaRPr lang="en-US" altLang="ja-JP" sz="2000" b="0" i="0" dirty="0">
              <a:solidFill>
                <a:srgbClr val="333333"/>
              </a:solidFill>
              <a:effectLst/>
              <a:latin typeface="-apple-system"/>
            </a:endParaRPr>
          </a:p>
          <a:p>
            <a:pPr algn="l" fontAlgn="base"/>
            <a:r>
              <a:rPr lang="ja-JP" altLang="en-US" sz="2000" b="0" i="0" dirty="0">
                <a:solidFill>
                  <a:srgbClr val="333333"/>
                </a:solidFill>
                <a:effectLst/>
                <a:latin typeface="-apple-system"/>
              </a:rPr>
              <a:t>本部では</a:t>
            </a:r>
            <a:r>
              <a:rPr lang="ja-JP" altLang="en-US" sz="2000" b="0" i="0" u="sng" dirty="0">
                <a:solidFill>
                  <a:srgbClr val="194686"/>
                </a:solidFill>
                <a:effectLst/>
                <a:latin typeface="-apple-system"/>
                <a:hlinkClick r:id="rId4"/>
              </a:rPr>
              <a:t>少年相談窓口</a:t>
            </a:r>
            <a:r>
              <a:rPr lang="ja-JP" altLang="en-US" sz="2000" b="0" i="0" dirty="0">
                <a:solidFill>
                  <a:srgbClr val="333333"/>
                </a:solidFill>
                <a:effectLst/>
                <a:latin typeface="-apple-system"/>
              </a:rPr>
              <a:t>を開設しています。</a:t>
            </a:r>
          </a:p>
          <a:p>
            <a:endParaRPr kumimoji="1" lang="ja-JP" altLang="en-US" sz="2000" dirty="0"/>
          </a:p>
        </p:txBody>
      </p:sp>
      <p:sp>
        <p:nvSpPr>
          <p:cNvPr id="5" name="テキスト ボックス 4">
            <a:extLst>
              <a:ext uri="{FF2B5EF4-FFF2-40B4-BE49-F238E27FC236}">
                <a16:creationId xmlns:a16="http://schemas.microsoft.com/office/drawing/2014/main" id="{56619B6D-AD53-DE3E-7CC0-240E09F2B586}"/>
              </a:ext>
            </a:extLst>
          </p:cNvPr>
          <p:cNvSpPr txBox="1"/>
          <p:nvPr/>
        </p:nvSpPr>
        <p:spPr>
          <a:xfrm>
            <a:off x="794327" y="3063285"/>
            <a:ext cx="10160000" cy="1631216"/>
          </a:xfrm>
          <a:prstGeom prst="rect">
            <a:avLst/>
          </a:prstGeom>
          <a:noFill/>
        </p:spPr>
        <p:txBody>
          <a:bodyPr wrap="square" rtlCol="0">
            <a:spAutoFit/>
          </a:bodyPr>
          <a:lstStyle/>
          <a:p>
            <a:pPr algn="l" fontAlgn="base"/>
            <a:r>
              <a:rPr lang="ja-JP" altLang="en-US" sz="2000" b="1" i="0" dirty="0">
                <a:solidFill>
                  <a:srgbClr val="555555"/>
                </a:solidFill>
                <a:effectLst/>
                <a:latin typeface="-apple-system"/>
              </a:rPr>
              <a:t>「闇バイト」情報の投稿を見つけた方へ</a:t>
            </a:r>
            <a:endParaRPr lang="en-US" altLang="ja-JP" sz="2000" b="1" i="0" dirty="0">
              <a:solidFill>
                <a:srgbClr val="555555"/>
              </a:solidFill>
              <a:effectLst/>
              <a:latin typeface="-apple-system"/>
            </a:endParaRPr>
          </a:p>
          <a:p>
            <a:pPr algn="l" fontAlgn="base"/>
            <a:endParaRPr lang="ja-JP" altLang="en-US" sz="2000" b="1" i="0" dirty="0">
              <a:solidFill>
                <a:srgbClr val="555555"/>
              </a:solidFill>
              <a:effectLst/>
              <a:latin typeface="-apple-system"/>
            </a:endParaRPr>
          </a:p>
          <a:p>
            <a:pPr algn="l" fontAlgn="base"/>
            <a:r>
              <a:rPr lang="ja-JP" altLang="en-US" sz="2000" b="0" i="0" dirty="0">
                <a:solidFill>
                  <a:srgbClr val="333333"/>
                </a:solidFill>
                <a:effectLst/>
                <a:latin typeface="-apple-system"/>
              </a:rPr>
              <a:t>警察署又は警察庁が業務委託を行う</a:t>
            </a:r>
            <a:r>
              <a:rPr lang="ja-JP" altLang="en-US" sz="2000" b="0" i="0" u="sng" dirty="0">
                <a:solidFill>
                  <a:srgbClr val="194686"/>
                </a:solidFill>
                <a:effectLst/>
                <a:latin typeface="-apple-system"/>
                <a:hlinkClick r:id="rId5"/>
              </a:rPr>
              <a:t>インターネット・ホットラインセンター</a:t>
            </a:r>
            <a:r>
              <a:rPr lang="ja-JP" altLang="en-US" sz="2000" b="0" i="0" dirty="0">
                <a:solidFill>
                  <a:srgbClr val="333333"/>
                </a:solidFill>
                <a:effectLst/>
                <a:latin typeface="-apple-system"/>
              </a:rPr>
              <a:t>（強盗に関するもの）まで通報してください。</a:t>
            </a:r>
          </a:p>
          <a:p>
            <a:endParaRPr kumimoji="1" lang="ja-JP" altLang="en-US" sz="2000" dirty="0"/>
          </a:p>
        </p:txBody>
      </p:sp>
      <p:sp>
        <p:nvSpPr>
          <p:cNvPr id="6" name="テキスト ボックス 5">
            <a:extLst>
              <a:ext uri="{FF2B5EF4-FFF2-40B4-BE49-F238E27FC236}">
                <a16:creationId xmlns:a16="http://schemas.microsoft.com/office/drawing/2014/main" id="{24D879E8-9755-3D31-39B7-B281FCEDF949}"/>
              </a:ext>
            </a:extLst>
          </p:cNvPr>
          <p:cNvSpPr txBox="1"/>
          <p:nvPr/>
        </p:nvSpPr>
        <p:spPr>
          <a:xfrm>
            <a:off x="7768840" y="4694501"/>
            <a:ext cx="3185487" cy="369332"/>
          </a:xfrm>
          <a:prstGeom prst="rect">
            <a:avLst/>
          </a:prstGeom>
          <a:noFill/>
        </p:spPr>
        <p:txBody>
          <a:bodyPr wrap="none" rtlCol="0">
            <a:spAutoFit/>
          </a:bodyPr>
          <a:lstStyle/>
          <a:p>
            <a:r>
              <a:rPr kumimoji="1" lang="ja-JP" altLang="en-US" dirty="0"/>
              <a:t>（警察庁ホームページより）</a:t>
            </a:r>
          </a:p>
        </p:txBody>
      </p:sp>
    </p:spTree>
    <p:extLst>
      <p:ext uri="{BB962C8B-B14F-4D97-AF65-F5344CB8AC3E}">
        <p14:creationId xmlns:p14="http://schemas.microsoft.com/office/powerpoint/2010/main" val="335469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307</TotalTime>
  <Words>563</Words>
  <Application>Microsoft Office PowerPoint</Application>
  <PresentationFormat>ワイド画面</PresentationFormat>
  <Paragraphs>73</Paragraphs>
  <Slides>6</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-apple-system</vt:lpstr>
      <vt:lpstr>AR Pゴシック体M</vt:lpstr>
      <vt:lpstr>ＤＦ平成ゴシック体W5</vt:lpstr>
      <vt:lpstr>HG明朝E</vt:lpstr>
      <vt:lpstr>ＭＳd娯a..</vt:lpstr>
      <vt:lpstr>游ゴシック</vt:lpstr>
      <vt:lpstr>游ゴシック Light</vt:lpstr>
      <vt:lpstr>Arial</vt:lpstr>
      <vt:lpstr>Calibri</vt:lpstr>
      <vt:lpstr>Office テーマ</vt:lpstr>
      <vt:lpstr>闇バイトの段階①　～誘い～</vt:lpstr>
      <vt:lpstr>闇バイトの段階②　～応募～</vt:lpstr>
      <vt:lpstr>PowerPoint プレゼンテーション</vt:lpstr>
      <vt:lpstr>PowerPoint プレゼンテーション</vt:lpstr>
      <vt:lpstr>PowerPoint プレゼンテーション</vt:lpstr>
      <vt:lpstr>〇相談窓口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小柳 政博</dc:creator>
  <cp:lastModifiedBy>小柳 政博</cp:lastModifiedBy>
  <cp:revision>5</cp:revision>
  <dcterms:created xsi:type="dcterms:W3CDTF">2024-10-23T05:37:05Z</dcterms:created>
  <dcterms:modified xsi:type="dcterms:W3CDTF">2024-10-23T11:17:37Z</dcterms:modified>
</cp:coreProperties>
</file>